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sldIdLst>
    <p:sldId id="300" r:id="rId2"/>
    <p:sldId id="323" r:id="rId3"/>
    <p:sldId id="2141411562" r:id="rId4"/>
    <p:sldId id="2141411558" r:id="rId5"/>
    <p:sldId id="325" r:id="rId6"/>
    <p:sldId id="2141411549" r:id="rId7"/>
    <p:sldId id="2141411566" r:id="rId8"/>
    <p:sldId id="2141411565" r:id="rId9"/>
    <p:sldId id="2141411572" r:id="rId10"/>
    <p:sldId id="2141411573" r:id="rId11"/>
    <p:sldId id="2141411570" r:id="rId12"/>
    <p:sldId id="2141411571" r:id="rId13"/>
  </p:sldIdLst>
  <p:sldSz cx="12192000" cy="6858000"/>
  <p:notesSz cx="6858000" cy="9144000"/>
  <p:embeddedFontLst>
    <p:embeddedFont>
      <p:font typeface="Atkinson Hyperlegible" pitchFamily="2" charset="0"/>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Cambria" panose="02040503050406030204" pitchFamily="18" charset="0"/>
      <p:regular r:id="rId23"/>
      <p:bold r:id="rId24"/>
      <p:italic r:id="rId25"/>
      <p:boldItalic r:id="rId26"/>
    </p:embeddedFont>
  </p:embeddedFontLst>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DDF1"/>
    <a:srgbClr val="F2F2F2"/>
    <a:srgbClr val="898989"/>
    <a:srgbClr val="4472C4"/>
    <a:srgbClr val="BAE4DD"/>
    <a:srgbClr val="98D7CE"/>
    <a:srgbClr val="CBEBE6"/>
    <a:srgbClr val="B5D2ED"/>
    <a:srgbClr val="B3C0E2"/>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64504" autoAdjust="0"/>
  </p:normalViewPr>
  <p:slideViewPr>
    <p:cSldViewPr snapToGrid="0">
      <p:cViewPr varScale="1">
        <p:scale>
          <a:sx n="73" d="100"/>
          <a:sy n="73" d="100"/>
        </p:scale>
        <p:origin x="2034" y="72"/>
      </p:cViewPr>
      <p:guideLst>
        <p:guide orient="horz" pos="2160"/>
        <p:guide pos="3840"/>
      </p:guideLst>
    </p:cSldViewPr>
  </p:slideViewPr>
  <p:notesTextViewPr>
    <p:cViewPr>
      <p:scale>
        <a:sx n="120" d="100"/>
        <a:sy n="120" d="100"/>
      </p:scale>
      <p:origin x="0" y="0"/>
    </p:cViewPr>
  </p:notesTextViewPr>
  <p:notesViewPr>
    <p:cSldViewPr snapToGrid="0">
      <p:cViewPr>
        <p:scale>
          <a:sx n="100" d="100"/>
          <a:sy n="100" d="100"/>
        </p:scale>
        <p:origin x="2694" y="-29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5448C-9631-42E7-A042-829907BF31F8}" type="datetimeFigureOut">
              <a:rPr lang="en-GB" smtClean="0"/>
              <a:t>16/02/2023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D9D50-C061-45AE-A04B-DE5F593CE4BE}" type="slidenum">
              <a:rPr lang="en-GB" smtClean="0"/>
              <a:t>‹#›</a:t>
            </a:fld>
            <a:endParaRPr lang="en-GB"/>
          </a:p>
        </p:txBody>
      </p:sp>
    </p:spTree>
    <p:extLst>
      <p:ext uri="{BB962C8B-B14F-4D97-AF65-F5344CB8AC3E}">
        <p14:creationId xmlns:p14="http://schemas.microsoft.com/office/powerpoint/2010/main" val="68095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mbria" panose="02040503050406030204" pitchFamily="18" charset="0"/>
                <a:cs typeface="Cambria" panose="02040503050406030204" pitchFamily="18" charset="0"/>
              </a:rPr>
              <a:t>Welcome to Unit 2 of Module 8.</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a:t>
            </a:fld>
            <a:endParaRPr lang="en-GB"/>
          </a:p>
        </p:txBody>
      </p:sp>
    </p:spTree>
    <p:extLst>
      <p:ext uri="{BB962C8B-B14F-4D97-AF65-F5344CB8AC3E}">
        <p14:creationId xmlns:p14="http://schemas.microsoft.com/office/powerpoint/2010/main" val="1393379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effectLst/>
                <a:latin typeface="Calibri" panose="020F0502020204030204" pitchFamily="34" charset="0"/>
                <a:ea typeface="Cambria" panose="02040503050406030204" pitchFamily="18" charset="0"/>
                <a:cs typeface="Cambria" panose="02040503050406030204" pitchFamily="18" charset="0"/>
              </a:rPr>
              <a:t>In terms of </a:t>
            </a:r>
            <a:r>
              <a:rPr lang="en-US" sz="1100" b="1" dirty="0">
                <a:effectLst/>
                <a:latin typeface="Calibri" panose="020F0502020204030204" pitchFamily="34" charset="0"/>
                <a:ea typeface="Cambria" panose="02040503050406030204" pitchFamily="18" charset="0"/>
                <a:cs typeface="Cambria" panose="02040503050406030204" pitchFamily="18" charset="0"/>
              </a:rPr>
              <a:t>human resources</a:t>
            </a:r>
            <a:r>
              <a:rPr lang="en-US" sz="1100" dirty="0">
                <a:effectLst/>
                <a:latin typeface="Calibri" panose="020F0502020204030204" pitchFamily="34" charset="0"/>
                <a:ea typeface="Cambria" panose="02040503050406030204" pitchFamily="18" charset="0"/>
                <a:cs typeface="Cambria" panose="02040503050406030204" pitchFamily="18" charset="0"/>
              </a:rPr>
              <a:t>, the HHFA data collection training workshop will require both the involvement of administrative staff in charge of the logistics organization, and technical staff in terms of training facilitation.</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r>
              <a:rPr lang="en-US" sz="1100" dirty="0">
                <a:effectLst/>
                <a:latin typeface="Calibri" panose="020F0502020204030204" pitchFamily="34" charset="0"/>
                <a:ea typeface="Cambria" panose="02040503050406030204" pitchFamily="18" charset="0"/>
                <a:cs typeface="Cambria" panose="02040503050406030204" pitchFamily="18" charset="0"/>
              </a:rPr>
              <a:t> </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r>
              <a:rPr lang="en-US" sz="1100" dirty="0">
                <a:effectLst/>
                <a:latin typeface="Calibri" panose="020F0502020204030204" pitchFamily="34" charset="0"/>
                <a:ea typeface="Cambria" panose="02040503050406030204" pitchFamily="18" charset="0"/>
                <a:cs typeface="Cambria" panose="02040503050406030204" pitchFamily="18" charset="0"/>
              </a:rPr>
              <a:t>Technical staff should include both content experts as well as electronic data collection/</a:t>
            </a:r>
            <a:r>
              <a:rPr lang="en-US" sz="1100" dirty="0" err="1">
                <a:effectLst/>
                <a:latin typeface="Calibri" panose="020F0502020204030204" pitchFamily="34" charset="0"/>
                <a:ea typeface="Cambria" panose="02040503050406030204" pitchFamily="18" charset="0"/>
                <a:cs typeface="Cambria" panose="02040503050406030204" pitchFamily="18" charset="0"/>
              </a:rPr>
              <a:t>CSPro</a:t>
            </a:r>
            <a:r>
              <a:rPr lang="en-US" sz="1100" dirty="0">
                <a:effectLst/>
                <a:latin typeface="Calibri" panose="020F0502020204030204" pitchFamily="34" charset="0"/>
                <a:ea typeface="Cambria" panose="02040503050406030204" pitchFamily="18" charset="0"/>
                <a:cs typeface="Cambria" panose="02040503050406030204" pitchFamily="18" charset="0"/>
              </a:rPr>
              <a:t> experts.</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10</a:t>
            </a:fld>
            <a:endParaRPr lang="en-GB"/>
          </a:p>
        </p:txBody>
      </p:sp>
    </p:spTree>
    <p:extLst>
      <p:ext uri="{BB962C8B-B14F-4D97-AF65-F5344CB8AC3E}">
        <p14:creationId xmlns:p14="http://schemas.microsoft.com/office/powerpoint/2010/main" val="2255288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effectLst/>
                <a:latin typeface="Calibri" panose="020F0502020204030204" pitchFamily="34" charset="0"/>
                <a:ea typeface="Cambria" panose="02040503050406030204" pitchFamily="18" charset="0"/>
                <a:cs typeface="Cambria" panose="02040503050406030204" pitchFamily="18" charset="0"/>
              </a:rPr>
              <a:t>As part of the training plan, the </a:t>
            </a:r>
            <a:r>
              <a:rPr lang="en-US" sz="1100" b="1" dirty="0">
                <a:effectLst/>
                <a:latin typeface="Calibri" panose="020F0502020204030204" pitchFamily="34" charset="0"/>
                <a:ea typeface="Cambria" panose="02040503050406030204" pitchFamily="18" charset="0"/>
                <a:cs typeface="Cambria" panose="02040503050406030204" pitchFamily="18" charset="0"/>
              </a:rPr>
              <a:t>lead facilitator</a:t>
            </a:r>
            <a:r>
              <a:rPr lang="en-US" sz="1100" dirty="0">
                <a:effectLst/>
                <a:latin typeface="Calibri" panose="020F0502020204030204" pitchFamily="34" charset="0"/>
                <a:ea typeface="Cambria" panose="02040503050406030204" pitchFamily="18" charset="0"/>
                <a:cs typeface="Cambria" panose="02040503050406030204" pitchFamily="18" charset="0"/>
              </a:rPr>
              <a:t> should:</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r>
              <a:rPr lang="en-US" sz="1100" dirty="0">
                <a:effectLst/>
                <a:latin typeface="Calibri" panose="020F0502020204030204" pitchFamily="34" charset="0"/>
                <a:ea typeface="Cambria" panose="02040503050406030204" pitchFamily="18" charset="0"/>
                <a:cs typeface="Cambria" panose="02040503050406030204" pitchFamily="18" charset="0"/>
              </a:rPr>
              <a:t> </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100" dirty="0">
                <a:effectLst/>
                <a:latin typeface="Calibri" panose="020F0502020204030204" pitchFamily="34" charset="0"/>
                <a:ea typeface="Cambria" panose="02040503050406030204" pitchFamily="18" charset="0"/>
                <a:cs typeface="Cambria" panose="02040503050406030204" pitchFamily="18" charset="0"/>
              </a:rPr>
              <a:t>support and coordinate with the administrative staff in charge of organizing the training logistics;</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100" dirty="0">
                <a:effectLst/>
                <a:latin typeface="Calibri" panose="020F0502020204030204" pitchFamily="34" charset="0"/>
                <a:ea typeface="Cambria" panose="02040503050406030204" pitchFamily="18" charset="0"/>
                <a:cs typeface="Cambria" panose="02040503050406030204" pitchFamily="18" charset="0"/>
              </a:rPr>
              <a:t>draft a country-adapted training agenda, based on the changes made to the number and duration of sessions during the adaptation of the training package;</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100" dirty="0">
                <a:effectLst/>
                <a:latin typeface="Calibri" panose="020F0502020204030204" pitchFamily="34" charset="0"/>
                <a:ea typeface="Cambria" panose="02040503050406030204" pitchFamily="18" charset="0"/>
                <a:cs typeface="Cambria" panose="02040503050406030204" pitchFamily="18" charset="0"/>
              </a:rPr>
              <a:t>assign sessions to the different facilitators and co-facilitators according to their training experience, content experience and level of engagement in the HHFA;</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100" dirty="0">
                <a:effectLst/>
                <a:latin typeface="Calibri" panose="020F0502020204030204" pitchFamily="34" charset="0"/>
                <a:ea typeface="Cambria" panose="02040503050406030204" pitchFamily="18" charset="0"/>
                <a:cs typeface="Cambria" panose="02040503050406030204" pitchFamily="18" charset="0"/>
              </a:rPr>
              <a:t>support facilitators in the preparation of their assigned sessions.</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r>
              <a:rPr lang="en-US" sz="1100" dirty="0">
                <a:effectLst/>
                <a:latin typeface="Calibri" panose="020F0502020204030204" pitchFamily="34" charset="0"/>
                <a:ea typeface="Cambria" panose="02040503050406030204" pitchFamily="18" charset="0"/>
              </a:rPr>
              <a:t> </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11</a:t>
            </a:fld>
            <a:endParaRPr lang="en-GB"/>
          </a:p>
        </p:txBody>
      </p:sp>
    </p:spTree>
    <p:extLst>
      <p:ext uri="{BB962C8B-B14F-4D97-AF65-F5344CB8AC3E}">
        <p14:creationId xmlns:p14="http://schemas.microsoft.com/office/powerpoint/2010/main" val="2484048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mbria" panose="02040503050406030204" pitchFamily="18" charset="0"/>
                <a:cs typeface="Cambria" panose="02040503050406030204" pitchFamily="18" charset="0"/>
              </a:rPr>
              <a:t>You have now completed Unit 2.</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In the next unit, we will look at how to select and prepare facilitators.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12</a:t>
            </a:fld>
            <a:endParaRPr lang="en-GB"/>
          </a:p>
        </p:txBody>
      </p:sp>
    </p:spTree>
    <p:extLst>
      <p:ext uri="{BB962C8B-B14F-4D97-AF65-F5344CB8AC3E}">
        <p14:creationId xmlns:p14="http://schemas.microsoft.com/office/powerpoint/2010/main" val="249138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By the end of this unit, you will be able to:</a:t>
            </a:r>
          </a:p>
          <a:p>
            <a:pPr rtl="0"/>
            <a:endParaRPr lang="en-GB" b="0" dirty="0">
              <a:effectLst/>
            </a:endParaRP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describe how to prepare a training plan; and</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list the key activities to consider for the preparation of the training.​.</a:t>
            </a:r>
          </a:p>
          <a:p>
            <a:pPr marL="457200"/>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457200"/>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2</a:t>
            </a:fld>
            <a:endParaRPr lang="en-GB"/>
          </a:p>
        </p:txBody>
      </p:sp>
    </p:spTree>
    <p:extLst>
      <p:ext uri="{BB962C8B-B14F-4D97-AF65-F5344CB8AC3E}">
        <p14:creationId xmlns:p14="http://schemas.microsoft.com/office/powerpoint/2010/main" val="174822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mbria" panose="02040503050406030204" pitchFamily="18" charset="0"/>
                <a:cs typeface="Cambria" panose="02040503050406030204" pitchFamily="18" charset="0"/>
              </a:rPr>
              <a:t>The training workshop preparation requires substantial planning, time and effort.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Workshop preparations should begin early in the survey development process and should run in parallel with other survey planning and preparation activities.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3</a:t>
            </a:fld>
            <a:endParaRPr lang="en-GB"/>
          </a:p>
        </p:txBody>
      </p:sp>
    </p:spTree>
    <p:extLst>
      <p:ext uri="{BB962C8B-B14F-4D97-AF65-F5344CB8AC3E}">
        <p14:creationId xmlns:p14="http://schemas.microsoft.com/office/powerpoint/2010/main" val="1795533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The </a:t>
            </a:r>
            <a:r>
              <a:rPr lang="en-GB" sz="1200" b="1" i="0" u="none" strike="noStrike" kern="1200" dirty="0">
                <a:solidFill>
                  <a:schemeClr val="tx1"/>
                </a:solidFill>
                <a:effectLst/>
                <a:latin typeface="+mn-lt"/>
                <a:ea typeface="+mn-ea"/>
                <a:cs typeface="+mn-cs"/>
              </a:rPr>
              <a:t>national survey manager</a:t>
            </a:r>
            <a:r>
              <a:rPr lang="en-GB" sz="1200" b="0" i="0" u="none" strike="noStrike" kern="1200" dirty="0">
                <a:solidFill>
                  <a:schemeClr val="tx1"/>
                </a:solidFill>
                <a:effectLst/>
                <a:latin typeface="+mn-lt"/>
                <a:ea typeface="+mn-ea"/>
                <a:cs typeface="+mn-cs"/>
              </a:rPr>
              <a:t>, in consultation with the lead facilitator and the survey coordination group, should prepare a training plan, that contains:</a:t>
            </a:r>
          </a:p>
          <a:p>
            <a:pPr rtl="0"/>
            <a:endParaRPr lang="en-GB" b="0" dirty="0">
              <a:effectLst/>
            </a:endParaRP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key activities;</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timelines;</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staff responsible; and the</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budget assigned. </a:t>
            </a:r>
          </a:p>
          <a:p>
            <a:pPr rtl="0"/>
            <a:br>
              <a:rPr lang="en-GB" b="0" dirty="0">
                <a:effectLst/>
              </a:rPr>
            </a:br>
            <a:r>
              <a:rPr lang="en-GB" sz="1200" b="0" i="0" u="none" strike="noStrike" kern="1200" dirty="0">
                <a:solidFill>
                  <a:schemeClr val="tx1"/>
                </a:solidFill>
                <a:effectLst/>
                <a:latin typeface="+mn-lt"/>
                <a:ea typeface="+mn-ea"/>
                <a:cs typeface="+mn-cs"/>
              </a:rPr>
              <a:t>It is essential to ensure that the budget covers the training costs, including the training venue, materials, transport, and a daily allowance and accommodation for participants.</a:t>
            </a:r>
            <a:endParaRPr lang="en-GB" b="0" dirty="0">
              <a:effectLst/>
            </a:endParaRPr>
          </a:p>
          <a:p>
            <a:br>
              <a:rPr lang="en-GB" dirty="0"/>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4</a:t>
            </a:fld>
            <a:endParaRPr lang="en-GB"/>
          </a:p>
        </p:txBody>
      </p:sp>
    </p:spTree>
    <p:extLst>
      <p:ext uri="{BB962C8B-B14F-4D97-AF65-F5344CB8AC3E}">
        <p14:creationId xmlns:p14="http://schemas.microsoft.com/office/powerpoint/2010/main" val="2925128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We are now going to review some of the most important activities in planning for the data collection training workshop.</a:t>
            </a:r>
            <a:endParaRPr lang="en-GB" b="0" dirty="0">
              <a:effectLst/>
            </a:endParaRPr>
          </a:p>
          <a:p>
            <a:pPr rtl="0"/>
            <a:r>
              <a:rPr lang="en-GB" sz="1200" b="0" i="0" u="none" strike="noStrike" kern="1200" dirty="0">
                <a:solidFill>
                  <a:schemeClr val="tx1"/>
                </a:solidFill>
                <a:effectLst/>
                <a:latin typeface="+mn-lt"/>
                <a:ea typeface="+mn-ea"/>
                <a:cs typeface="+mn-cs"/>
              </a:rPr>
              <a:t> </a:t>
            </a:r>
            <a:endParaRPr lang="en-GB" b="0" dirty="0">
              <a:effectLst/>
            </a:endParaRPr>
          </a:p>
          <a:p>
            <a:pPr rtl="0"/>
            <a:r>
              <a:rPr lang="en-GB" sz="1200" b="0" i="0" u="none" strike="noStrike" kern="1200" dirty="0">
                <a:solidFill>
                  <a:schemeClr val="tx1"/>
                </a:solidFill>
                <a:effectLst/>
                <a:latin typeface="+mn-lt"/>
                <a:ea typeface="+mn-ea"/>
                <a:cs typeface="+mn-cs"/>
              </a:rPr>
              <a:t>One of the main planning activities is the </a:t>
            </a:r>
            <a:r>
              <a:rPr lang="en-GB" sz="1200" b="1" i="0" u="none" strike="noStrike" kern="1200" dirty="0">
                <a:solidFill>
                  <a:schemeClr val="tx1"/>
                </a:solidFill>
                <a:effectLst/>
                <a:latin typeface="+mn-lt"/>
                <a:ea typeface="+mn-ea"/>
                <a:cs typeface="+mn-cs"/>
              </a:rPr>
              <a:t>scheduling of the workshop dates</a:t>
            </a:r>
            <a:r>
              <a:rPr lang="en-GB" sz="1200" b="0" i="0" u="none" strike="noStrike" kern="1200" dirty="0">
                <a:solidFill>
                  <a:schemeClr val="tx1"/>
                </a:solidFill>
                <a:effectLst/>
                <a:latin typeface="+mn-lt"/>
                <a:ea typeface="+mn-ea"/>
                <a:cs typeface="+mn-cs"/>
              </a:rPr>
              <a:t>.</a:t>
            </a:r>
          </a:p>
          <a:p>
            <a:pPr rtl="0"/>
            <a:endParaRPr lang="en-GB" b="0" dirty="0">
              <a:effectLst/>
            </a:endParaRP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The training workshop should be held as close as possible to the start date of data collection, to ensure that data collectors and supervisors retain maximum recall of the questionnaire administration process;</a:t>
            </a:r>
          </a:p>
          <a:p>
            <a:pPr marL="171450" indent="-171450" rtl="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It should not be scheduled at a time when weather or other conditions may delay the start of data collection;</a:t>
            </a:r>
          </a:p>
          <a:p>
            <a:pPr marL="628650" lvl="1" indent="-171450" rtl="0" fontAlgn="base">
              <a:buFont typeface="Courier New" panose="02070309020205020404" pitchFamily="49" charset="0"/>
              <a:buChar char="o"/>
            </a:pPr>
            <a:r>
              <a:rPr lang="en-GB" sz="1200" b="0" i="0" u="none" strike="noStrike" kern="1200" dirty="0">
                <a:solidFill>
                  <a:schemeClr val="tx1"/>
                </a:solidFill>
                <a:effectLst/>
                <a:latin typeface="+mn-lt"/>
                <a:ea typeface="+mn-ea"/>
                <a:cs typeface="+mn-cs"/>
              </a:rPr>
              <a:t>however, at least 1 week should be planned between the end of the workshop and the start of data collection, to allow time for any final updates to the questionnaire and </a:t>
            </a:r>
            <a:r>
              <a:rPr lang="en-GB" sz="1200" b="0" i="0" u="none" strike="noStrike" kern="1200" dirty="0" err="1">
                <a:solidFill>
                  <a:schemeClr val="tx1"/>
                </a:solidFill>
                <a:effectLst/>
                <a:latin typeface="+mn-lt"/>
                <a:ea typeface="+mn-ea"/>
                <a:cs typeface="+mn-cs"/>
              </a:rPr>
              <a:t>CSPro</a:t>
            </a:r>
            <a:r>
              <a:rPr lang="en-GB" sz="1200" b="0" i="0" u="none" strike="noStrike" kern="1200" dirty="0">
                <a:solidFill>
                  <a:schemeClr val="tx1"/>
                </a:solidFill>
                <a:effectLst/>
                <a:latin typeface="+mn-lt"/>
                <a:ea typeface="+mn-ea"/>
                <a:cs typeface="+mn-cs"/>
              </a:rPr>
              <a:t> tool;</a:t>
            </a:r>
          </a:p>
          <a:p>
            <a:pPr rtl="0" fontAlgn="base"/>
            <a:r>
              <a:rPr lang="en-GB" sz="1200" b="0" i="0" u="none" strike="noStrike" kern="1200" dirty="0">
                <a:solidFill>
                  <a:schemeClr val="tx1"/>
                </a:solidFill>
                <a:effectLst/>
                <a:latin typeface="+mn-lt"/>
                <a:ea typeface="+mn-ea"/>
                <a:cs typeface="+mn-cs"/>
              </a:rPr>
              <a:t>The workshop should be attended by all the survey personnel, who should be advised of the dates as early as possible. </a:t>
            </a:r>
          </a:p>
        </p:txBody>
      </p:sp>
      <p:sp>
        <p:nvSpPr>
          <p:cNvPr id="4" name="Slide Number Placeholder 3"/>
          <p:cNvSpPr>
            <a:spLocks noGrp="1"/>
          </p:cNvSpPr>
          <p:nvPr>
            <p:ph type="sldNum" sz="quarter" idx="5"/>
          </p:nvPr>
        </p:nvSpPr>
        <p:spPr/>
        <p:txBody>
          <a:bodyPr/>
          <a:lstStyle/>
          <a:p>
            <a:fld id="{7C1D9D50-C061-45AE-A04B-DE5F593CE4BE}" type="slidenum">
              <a:rPr lang="en-GB" smtClean="0"/>
              <a:t>5</a:t>
            </a:fld>
            <a:endParaRPr lang="en-GB"/>
          </a:p>
        </p:txBody>
      </p:sp>
    </p:spTree>
    <p:extLst>
      <p:ext uri="{BB962C8B-B14F-4D97-AF65-F5344CB8AC3E}">
        <p14:creationId xmlns:p14="http://schemas.microsoft.com/office/powerpoint/2010/main" val="1604685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mbria" panose="02040503050406030204" pitchFamily="18" charset="0"/>
                <a:cs typeface="Cambria" panose="02040503050406030204" pitchFamily="18" charset="0"/>
              </a:rPr>
              <a:t>When </a:t>
            </a:r>
            <a:r>
              <a:rPr lang="en-US" sz="1200" b="1" dirty="0">
                <a:effectLst/>
                <a:latin typeface="Calibri" panose="020F0502020204030204" pitchFamily="34" charset="0"/>
                <a:ea typeface="Cambria" panose="02040503050406030204" pitchFamily="18" charset="0"/>
                <a:cs typeface="Cambria" panose="02040503050406030204" pitchFamily="18" charset="0"/>
              </a:rPr>
              <a:t>selecting the venue</a:t>
            </a:r>
            <a:r>
              <a:rPr lang="en-US" sz="1200" dirty="0">
                <a:effectLst/>
                <a:latin typeface="Calibri" panose="020F0502020204030204" pitchFamily="34" charset="0"/>
                <a:ea typeface="Cambria" panose="02040503050406030204" pitchFamily="18" charset="0"/>
                <a:cs typeface="Cambria" panose="02040503050406030204" pitchFamily="18" charset="0"/>
              </a:rPr>
              <a:t>, it is important to consider: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availability of a room of appropriate size for the number of participants;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adequate ventilation and cooling/heating as needed;</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means of darkening the room to ensure visibility of projected presentations;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availability of essential technical resources (printer, photocopier, projectors, large screens, microphones, electricity, extension cords…);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proximity to health facilities that can be surveyed during the field practice day;</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accessibility by routine modes of transport;</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nearby accommodation for out-of-town participants; and</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reasonable cost.</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rPr>
              <a:t> </a:t>
            </a: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6</a:t>
            </a:fld>
            <a:endParaRPr lang="en-GB"/>
          </a:p>
        </p:txBody>
      </p:sp>
    </p:spTree>
    <p:extLst>
      <p:ext uri="{BB962C8B-B14F-4D97-AF65-F5344CB8AC3E}">
        <p14:creationId xmlns:p14="http://schemas.microsoft.com/office/powerpoint/2010/main" val="4035786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mbria" panose="02040503050406030204" pitchFamily="18" charset="0"/>
                <a:cs typeface="Cambria" panose="02040503050406030204" pitchFamily="18" charset="0"/>
              </a:rPr>
              <a:t>The data collection workshop should always include a </a:t>
            </a:r>
            <a:r>
              <a:rPr lang="en-US" sz="1200" b="1" dirty="0">
                <a:effectLst/>
                <a:latin typeface="Calibri" panose="020F0502020204030204" pitchFamily="34" charset="0"/>
                <a:ea typeface="Cambria" panose="02040503050406030204" pitchFamily="18" charset="0"/>
                <a:cs typeface="Cambria" panose="02040503050406030204" pitchFamily="18" charset="0"/>
              </a:rPr>
              <a:t>field practice day</a:t>
            </a:r>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Planning of the field practice day is a demanding activity:</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each data collection team should visit one public and one private health facility and collect data;</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participation of facilities in the field practice days should be secured ahead of the training workshop;</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appointments should be made in advance and reconfirmed before the field practice day.</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7</a:t>
            </a:fld>
            <a:endParaRPr lang="en-GB"/>
          </a:p>
        </p:txBody>
      </p:sp>
    </p:spTree>
    <p:extLst>
      <p:ext uri="{BB962C8B-B14F-4D97-AF65-F5344CB8AC3E}">
        <p14:creationId xmlns:p14="http://schemas.microsoft.com/office/powerpoint/2010/main" val="3411840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mbria" panose="02040503050406030204" pitchFamily="18" charset="0"/>
                <a:cs typeface="Cambria" panose="02040503050406030204" pitchFamily="18" charset="0"/>
              </a:rPr>
              <a:t>Securing the resources needed for the workshop is also among the most important planning activities.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The following </a:t>
            </a:r>
            <a:r>
              <a:rPr lang="en-US" sz="1200" b="1" dirty="0">
                <a:effectLst/>
                <a:latin typeface="Calibri" panose="020F0502020204030204" pitchFamily="34" charset="0"/>
                <a:ea typeface="Cambria" panose="02040503050406030204" pitchFamily="18" charset="0"/>
                <a:cs typeface="Cambria" panose="02040503050406030204" pitchFamily="18" charset="0"/>
              </a:rPr>
              <a:t>materials</a:t>
            </a:r>
            <a:r>
              <a:rPr lang="en-US" sz="1200" dirty="0">
                <a:effectLst/>
                <a:latin typeface="Calibri" panose="020F0502020204030204" pitchFamily="34" charset="0"/>
                <a:ea typeface="Cambria" panose="02040503050406030204" pitchFamily="18" charset="0"/>
                <a:cs typeface="Cambria" panose="02040503050406030204" pitchFamily="18" charset="0"/>
              </a:rPr>
              <a:t> are recommended:</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cs typeface="Cambria" panose="02040503050406030204" pitchFamily="18" charset="0"/>
              </a:rPr>
              <a:t> </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flipchart and markers;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paper questionnaires;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summary tables;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facilitator’s guide for facilitators;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reference manual for facilitators and participants;</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daily evaluation form (paper or electronic);</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data collectors’ test (paper or electronic);</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end-of-training evaluation (paper or electronic);</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notebook and pen for each participant;</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200" dirty="0">
                <a:effectLst/>
                <a:latin typeface="Calibri" panose="020F0502020204030204" pitchFamily="34" charset="0"/>
                <a:ea typeface="Cambria" panose="02040503050406030204" pitchFamily="18" charset="0"/>
                <a:cs typeface="Cambria" panose="02040503050406030204" pitchFamily="18" charset="0"/>
              </a:rPr>
              <a:t>workshop certificate of completion.</a:t>
            </a:r>
            <a:endParaRPr lang="en-GB" sz="1400" dirty="0">
              <a:effectLst/>
              <a:latin typeface="Cambria" panose="02040503050406030204" pitchFamily="18" charset="0"/>
              <a:ea typeface="Cambria" panose="02040503050406030204" pitchFamily="18" charset="0"/>
              <a:cs typeface="Cambria" panose="02040503050406030204" pitchFamily="18" charset="0"/>
            </a:endParaRPr>
          </a:p>
          <a:p>
            <a:r>
              <a:rPr lang="en-US" sz="1200" dirty="0">
                <a:effectLst/>
                <a:latin typeface="Calibri" panose="020F0502020204030204" pitchFamily="34" charset="0"/>
                <a:ea typeface="Cambria" panose="02040503050406030204" pitchFamily="18" charset="0"/>
              </a:rPr>
              <a:t> </a:t>
            </a: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8</a:t>
            </a:fld>
            <a:endParaRPr lang="en-GB"/>
          </a:p>
        </p:txBody>
      </p:sp>
    </p:spTree>
    <p:extLst>
      <p:ext uri="{BB962C8B-B14F-4D97-AF65-F5344CB8AC3E}">
        <p14:creationId xmlns:p14="http://schemas.microsoft.com/office/powerpoint/2010/main" val="2892575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effectLst/>
                <a:latin typeface="Calibri" panose="020F0502020204030204" pitchFamily="34" charset="0"/>
                <a:ea typeface="Cambria" panose="02040503050406030204" pitchFamily="18" charset="0"/>
                <a:cs typeface="Cambria" panose="02040503050406030204" pitchFamily="18" charset="0"/>
              </a:rPr>
              <a:t>The </a:t>
            </a:r>
            <a:r>
              <a:rPr lang="en-US" sz="1100" b="1" dirty="0">
                <a:effectLst/>
                <a:latin typeface="Calibri" panose="020F0502020204030204" pitchFamily="34" charset="0"/>
                <a:ea typeface="Cambria" panose="02040503050406030204" pitchFamily="18" charset="0"/>
                <a:cs typeface="Cambria" panose="02040503050406030204" pitchFamily="18" charset="0"/>
              </a:rPr>
              <a:t>equipment</a:t>
            </a:r>
            <a:r>
              <a:rPr lang="en-US" sz="1100" dirty="0">
                <a:effectLst/>
                <a:latin typeface="Calibri" panose="020F0502020204030204" pitchFamily="34" charset="0"/>
                <a:ea typeface="Cambria" panose="02040503050406030204" pitchFamily="18" charset="0"/>
                <a:cs typeface="Cambria" panose="02040503050406030204" pitchFamily="18" charset="0"/>
              </a:rPr>
              <a:t> requirements for this kind of workshop include:</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r>
              <a:rPr lang="en-US" sz="1100" dirty="0">
                <a:effectLst/>
                <a:latin typeface="Calibri" panose="020F0502020204030204" pitchFamily="34" charset="0"/>
                <a:ea typeface="Cambria" panose="02040503050406030204" pitchFamily="18" charset="0"/>
                <a:cs typeface="Cambria" panose="02040503050406030204" pitchFamily="18" charset="0"/>
              </a:rPr>
              <a:t> </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100" dirty="0">
                <a:effectLst/>
                <a:latin typeface="Calibri" panose="020F0502020204030204" pitchFamily="34" charset="0"/>
                <a:ea typeface="Cambria" panose="02040503050406030204" pitchFamily="18" charset="0"/>
                <a:cs typeface="Cambria" panose="02040503050406030204" pitchFamily="18" charset="0"/>
              </a:rPr>
              <a:t>laptop computer for facilitator;</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100" dirty="0">
                <a:effectLst/>
                <a:latin typeface="Calibri" panose="020F0502020204030204" pitchFamily="34" charset="0"/>
                <a:ea typeface="Cambria" panose="02040503050406030204" pitchFamily="18" charset="0"/>
                <a:cs typeface="Cambria" panose="02040503050406030204" pitchFamily="18" charset="0"/>
              </a:rPr>
              <a:t>projector and a screen or a good surface on which to project presentations</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pPr marL="742950" lvl="1" indent="-285750">
              <a:buFont typeface="Courier New" panose="02070309020205020404" pitchFamily="49" charset="0"/>
              <a:buChar char="o"/>
            </a:pPr>
            <a:r>
              <a:rPr lang="en-US" sz="1100" dirty="0">
                <a:effectLst/>
                <a:latin typeface="Calibri" panose="020F0502020204030204" pitchFamily="34" charset="0"/>
                <a:ea typeface="Cambria" panose="02040503050406030204" pitchFamily="18" charset="0"/>
                <a:cs typeface="Times New Roman" panose="02020603050405020304" pitchFamily="18" charset="0"/>
              </a:rPr>
              <a:t>(Multiple screens may be needed for a large group);</a:t>
            </a:r>
            <a:endParaRPr lang="en-GB" sz="12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buFont typeface="Symbol" panose="05050102010706020507" pitchFamily="18" charset="2"/>
              <a:buChar char=""/>
            </a:pPr>
            <a:r>
              <a:rPr lang="en-US" sz="1100" dirty="0">
                <a:effectLst/>
                <a:latin typeface="Calibri" panose="020F0502020204030204" pitchFamily="34" charset="0"/>
                <a:ea typeface="Cambria" panose="02040503050406030204" pitchFamily="18" charset="0"/>
                <a:cs typeface="Cambria" panose="02040503050406030204" pitchFamily="18" charset="0"/>
              </a:rPr>
              <a:t>extension cables and adaptors;</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100" dirty="0">
                <a:effectLst/>
                <a:latin typeface="Calibri" panose="020F0502020204030204" pitchFamily="34" charset="0"/>
                <a:ea typeface="Cambria" panose="02040503050406030204" pitchFamily="18" charset="0"/>
                <a:cs typeface="Cambria" panose="02040503050406030204" pitchFamily="18" charset="0"/>
              </a:rPr>
              <a:t>microphone for facilitator (and, if possible, for each participant table);</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100" dirty="0">
                <a:effectLst/>
                <a:latin typeface="Calibri" panose="020F0502020204030204" pitchFamily="34" charset="0"/>
                <a:ea typeface="Cambria" panose="02040503050406030204" pitchFamily="18" charset="0"/>
                <a:cs typeface="Cambria" panose="02040503050406030204" pitchFamily="18" charset="0"/>
              </a:rPr>
              <a:t>laser pointer;</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100" dirty="0">
                <a:effectLst/>
                <a:latin typeface="Calibri" panose="020F0502020204030204" pitchFamily="34" charset="0"/>
                <a:ea typeface="Cambria" panose="02040503050406030204" pitchFamily="18" charset="0"/>
                <a:cs typeface="Cambria" panose="02040503050406030204" pitchFamily="18" charset="0"/>
              </a:rPr>
              <a:t>wireless internet connection in the meeting room;</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100" dirty="0">
                <a:effectLst/>
                <a:latin typeface="Calibri" panose="020F0502020204030204" pitchFamily="34" charset="0"/>
                <a:ea typeface="Cambria" panose="02040503050406030204" pitchFamily="18" charset="0"/>
                <a:cs typeface="Cambria" panose="02040503050406030204" pitchFamily="18" charset="0"/>
              </a:rPr>
              <a:t>laptop computer or tablet for each participant on which they can view the paper questionnaire;</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100" dirty="0">
                <a:effectLst/>
                <a:latin typeface="Calibri" panose="020F0502020204030204" pitchFamily="34" charset="0"/>
                <a:ea typeface="Cambria" panose="02040503050406030204" pitchFamily="18" charset="0"/>
                <a:cs typeface="Cambria" panose="02040503050406030204" pitchFamily="18" charset="0"/>
              </a:rPr>
              <a:t>tablet containing the country-adapted HHFA </a:t>
            </a:r>
            <a:r>
              <a:rPr lang="en-US" sz="1100" dirty="0" err="1">
                <a:effectLst/>
                <a:latin typeface="Calibri" panose="020F0502020204030204" pitchFamily="34" charset="0"/>
                <a:ea typeface="Cambria" panose="02040503050406030204" pitchFamily="18" charset="0"/>
                <a:cs typeface="Cambria" panose="02040503050406030204" pitchFamily="18" charset="0"/>
              </a:rPr>
              <a:t>CSPro</a:t>
            </a:r>
            <a:r>
              <a:rPr lang="en-US" sz="1100" dirty="0">
                <a:effectLst/>
                <a:latin typeface="Calibri" panose="020F0502020204030204" pitchFamily="34" charset="0"/>
                <a:ea typeface="Cambria" panose="02040503050406030204" pitchFamily="18" charset="0"/>
                <a:cs typeface="Cambria" panose="02040503050406030204" pitchFamily="18" charset="0"/>
              </a:rPr>
              <a:t> application (one for each data collector);</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pPr marL="342900" lvl="0" indent="-342900">
              <a:buFont typeface="Symbol" panose="05050102010706020507" pitchFamily="18" charset="2"/>
              <a:buChar char=""/>
            </a:pPr>
            <a:r>
              <a:rPr lang="en-US" sz="1100" dirty="0">
                <a:effectLst/>
                <a:latin typeface="Calibri" panose="020F0502020204030204" pitchFamily="34" charset="0"/>
                <a:ea typeface="Cambria" panose="02040503050406030204" pitchFamily="18" charset="0"/>
                <a:cs typeface="Cambria" panose="02040503050406030204" pitchFamily="18" charset="0"/>
              </a:rPr>
              <a:t>USB drives (or Dropbox folder) containing the final paper country-adapted HHFA questionnaire.</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9</a:t>
            </a:fld>
            <a:endParaRPr lang="en-GB"/>
          </a:p>
        </p:txBody>
      </p:sp>
    </p:spTree>
    <p:extLst>
      <p:ext uri="{BB962C8B-B14F-4D97-AF65-F5344CB8AC3E}">
        <p14:creationId xmlns:p14="http://schemas.microsoft.com/office/powerpoint/2010/main" val="2427776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79F1-05A3-4387-9047-8268792CE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C9257D8-8E90-4BD3-BD75-EC6A1FDFC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9512706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7B00-9E38-48BD-BD42-585E5B855D6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162318-839A-4DDB-AF7F-45DACAE6C3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C987B4-2514-406D-B06A-514A36A9744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5" name="Footer Placeholder 4">
            <a:extLst>
              <a:ext uri="{FF2B5EF4-FFF2-40B4-BE49-F238E27FC236}">
                <a16:creationId xmlns:a16="http://schemas.microsoft.com/office/drawing/2014/main" id="{F07EC6CB-FB4B-4747-A6C9-07B449B88E7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7130FBF-9DC0-41DC-B410-5E37DDED097C}"/>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88486488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54561-7F4C-422F-8E1F-711420A6B4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54B118-3C98-497F-B8E6-AEBCC31A99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89668B-8E65-4318-9CEE-0F1452AD7E84}"/>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5" name="Footer Placeholder 4">
            <a:extLst>
              <a:ext uri="{FF2B5EF4-FFF2-40B4-BE49-F238E27FC236}">
                <a16:creationId xmlns:a16="http://schemas.microsoft.com/office/drawing/2014/main" id="{FE3DDD7F-A795-48C9-A231-763010EBFAD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123A3BD-0C69-402D-A27C-A44D40452D00}"/>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173104688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6A1C-CFCE-4465-ABAA-B8C208D21A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FC2C64-E46C-497D-8F72-DC94C614AA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C0DD8F-9785-4942-ACD0-C6B973D8EFA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5" name="Footer Placeholder 4">
            <a:extLst>
              <a:ext uri="{FF2B5EF4-FFF2-40B4-BE49-F238E27FC236}">
                <a16:creationId xmlns:a16="http://schemas.microsoft.com/office/drawing/2014/main" id="{0E2E645A-8142-4BF4-AAEA-2FBD85F054C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0B24A14-094F-464A-B7D7-1E73DADE4426}"/>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9098181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BEEE-DAE7-4F47-8541-54166AF1BE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BA12E93-C960-4135-8A27-F88922A9C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DB0224-69A1-4B8A-9CFB-05EA2A0E1233}"/>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5" name="Footer Placeholder 4">
            <a:extLst>
              <a:ext uri="{FF2B5EF4-FFF2-40B4-BE49-F238E27FC236}">
                <a16:creationId xmlns:a16="http://schemas.microsoft.com/office/drawing/2014/main" id="{0EBEA8A2-0B04-40FB-8BDB-6D62EAEF7E8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57393D8-AEEE-4AA2-BCB6-53E8C3FD0789}"/>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400338824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C8C3-7C4A-4EE6-B177-515F3C8AE4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F43D30-0AED-4F72-8850-D78E9DA62B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7DBDC9-5432-419C-81D3-7339C35C66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BC437F-64CD-4199-9402-DB1AC565868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6" name="Footer Placeholder 5">
            <a:extLst>
              <a:ext uri="{FF2B5EF4-FFF2-40B4-BE49-F238E27FC236}">
                <a16:creationId xmlns:a16="http://schemas.microsoft.com/office/drawing/2014/main" id="{60DE094F-4283-4248-A6E4-76FAA65312B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2653E755-361D-4A07-9A04-F3672E0B4E8E}"/>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5106574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F21F-A968-449D-9FA2-CD5BD9EEE6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607DC4-998D-4CFC-8745-1C33E9C6F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33E50B-6A8C-4134-8F3C-2EBD034B6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0FA19B-EC28-42AD-970C-0FBA3DF7C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7156B2-52AE-4203-82A9-0A3A38D4EC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99B79C6-97D2-47ED-9D6F-89F52B67B6C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8" name="Footer Placeholder 7">
            <a:extLst>
              <a:ext uri="{FF2B5EF4-FFF2-40B4-BE49-F238E27FC236}">
                <a16:creationId xmlns:a16="http://schemas.microsoft.com/office/drawing/2014/main" id="{A5088382-302A-42A5-96FC-00CD76AF286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363C413-632F-487F-A064-ECCFF20CC198}"/>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50128560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E986-CC09-40CB-8794-728D3A4D50A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1C4580-E0E0-410E-A8EF-559635424170}"/>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4" name="Footer Placeholder 3">
            <a:extLst>
              <a:ext uri="{FF2B5EF4-FFF2-40B4-BE49-F238E27FC236}">
                <a16:creationId xmlns:a16="http://schemas.microsoft.com/office/drawing/2014/main" id="{7A0021B1-B1A5-4390-9931-62B9973AD62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16EE1ED0-6B72-4D34-AF65-543DAD8F5BA1}"/>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02150598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1B427D-848C-4440-B914-46185C91A9C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3" name="Footer Placeholder 2">
            <a:extLst>
              <a:ext uri="{FF2B5EF4-FFF2-40B4-BE49-F238E27FC236}">
                <a16:creationId xmlns:a16="http://schemas.microsoft.com/office/drawing/2014/main" id="{25E70E5F-7E9C-4E79-B83A-F4E7F164742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44BBC04C-EDBB-432A-BF79-45E0343C5533}"/>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7409239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81D-9C7D-4187-9515-3D6F62106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345368-E801-4D4A-B2F4-A47CEC9BB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BD52-441C-459D-BF68-BD401B80A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D469C6-7A38-4890-B220-CFCECB42C6A1}"/>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6" name="Footer Placeholder 5">
            <a:extLst>
              <a:ext uri="{FF2B5EF4-FFF2-40B4-BE49-F238E27FC236}">
                <a16:creationId xmlns:a16="http://schemas.microsoft.com/office/drawing/2014/main" id="{D86B9655-B326-4380-AD04-96DBAA6BCDE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9750C96-C745-4135-AE92-FA4AE6EC7697}"/>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89938352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FD55-E903-4166-B501-905B0C2BA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2E65C9-DDAA-466A-A6FC-7D116EDC8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0AA80B-212E-41D3-87AF-FC58A5D07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63AF25-52CF-4127-AE62-8E55B6DAE27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16/02/2023</a:t>
            </a:fld>
            <a:endParaRPr lang="en-GB"/>
          </a:p>
        </p:txBody>
      </p:sp>
      <p:sp>
        <p:nvSpPr>
          <p:cNvPr id="6" name="Footer Placeholder 5">
            <a:extLst>
              <a:ext uri="{FF2B5EF4-FFF2-40B4-BE49-F238E27FC236}">
                <a16:creationId xmlns:a16="http://schemas.microsoft.com/office/drawing/2014/main" id="{6294994E-CCCB-42D2-A6E5-F7BFB558CABB}"/>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866B599-E99E-4B76-A90C-C8233724FA4A}"/>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6445391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AB451-C634-4A9E-BFB0-9D91D0869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E72FA12-8D9E-475C-A9D6-5357EB51C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72613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10.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5.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BB4486-8548-7693-0F10-43CD15A9C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grpSp>
        <p:nvGrpSpPr>
          <p:cNvPr id="2" name="Group 1">
            <a:extLst>
              <a:ext uri="{FF2B5EF4-FFF2-40B4-BE49-F238E27FC236}">
                <a16:creationId xmlns:a16="http://schemas.microsoft.com/office/drawing/2014/main" id="{AEFF31C0-596D-4351-B46F-8440B6312256}"/>
              </a:ext>
            </a:extLst>
          </p:cNvPr>
          <p:cNvGrpSpPr/>
          <p:nvPr/>
        </p:nvGrpSpPr>
        <p:grpSpPr>
          <a:xfrm>
            <a:off x="1" y="1805920"/>
            <a:ext cx="12175670" cy="3243080"/>
            <a:chOff x="1" y="1805920"/>
            <a:chExt cx="12175670" cy="3243080"/>
          </a:xfrm>
        </p:grpSpPr>
        <p:grpSp>
          <p:nvGrpSpPr>
            <p:cNvPr id="31" name="Group 30">
              <a:extLst>
                <a:ext uri="{FF2B5EF4-FFF2-40B4-BE49-F238E27FC236}">
                  <a16:creationId xmlns:a16="http://schemas.microsoft.com/office/drawing/2014/main" id="{B73EB9B5-8DB0-C2BA-6F75-5397B8DDBBCD}"/>
                </a:ext>
              </a:extLst>
            </p:cNvPr>
            <p:cNvGrpSpPr/>
            <p:nvPr/>
          </p:nvGrpSpPr>
          <p:grpSpPr>
            <a:xfrm>
              <a:off x="3225226" y="1805920"/>
              <a:ext cx="8950445" cy="3240000"/>
              <a:chOff x="3225226" y="1805920"/>
              <a:chExt cx="8950445" cy="3240000"/>
            </a:xfrm>
          </p:grpSpPr>
          <p:sp>
            <p:nvSpPr>
              <p:cNvPr id="32" name="Rectangle 31">
                <a:extLst>
                  <a:ext uri="{FF2B5EF4-FFF2-40B4-BE49-F238E27FC236}">
                    <a16:creationId xmlns:a16="http://schemas.microsoft.com/office/drawing/2014/main" id="{3209C60B-4EAE-983B-EB90-2186CBA79AFC}"/>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3" name="Group 32">
                <a:extLst>
                  <a:ext uri="{FF2B5EF4-FFF2-40B4-BE49-F238E27FC236}">
                    <a16:creationId xmlns:a16="http://schemas.microsoft.com/office/drawing/2014/main" id="{7A08889B-A57A-D7C8-EAE7-BACEAFFB47D7}"/>
                  </a:ext>
                </a:extLst>
              </p:cNvPr>
              <p:cNvGrpSpPr/>
              <p:nvPr/>
            </p:nvGrpSpPr>
            <p:grpSpPr>
              <a:xfrm>
                <a:off x="3497856" y="2449085"/>
                <a:ext cx="7504761" cy="2107315"/>
                <a:chOff x="3029663" y="2665727"/>
                <a:chExt cx="7504761" cy="2107315"/>
              </a:xfrm>
            </p:grpSpPr>
            <p:sp>
              <p:nvSpPr>
                <p:cNvPr id="35" name="TextBox 34">
                  <a:extLst>
                    <a:ext uri="{FF2B5EF4-FFF2-40B4-BE49-F238E27FC236}">
                      <a16:creationId xmlns:a16="http://schemas.microsoft.com/office/drawing/2014/main" id="{6C5CA4A5-1A67-5576-0CC7-176E1C118893}"/>
                    </a:ext>
                  </a:extLst>
                </p:cNvPr>
                <p:cNvSpPr txBox="1"/>
                <p:nvPr/>
              </p:nvSpPr>
              <p:spPr>
                <a:xfrm>
                  <a:off x="3029663" y="2665727"/>
                  <a:ext cx="4720763" cy="595869"/>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3600" dirty="0"/>
                    <a:t>Unit 2</a:t>
                  </a:r>
                </a:p>
              </p:txBody>
            </p:sp>
            <p:sp>
              <p:nvSpPr>
                <p:cNvPr id="36" name="TextBox 35">
                  <a:extLst>
                    <a:ext uri="{FF2B5EF4-FFF2-40B4-BE49-F238E27FC236}">
                      <a16:creationId xmlns:a16="http://schemas.microsoft.com/office/drawing/2014/main" id="{8E7EEC0C-39AC-6792-600F-2FF2EFB7D9EB}"/>
                    </a:ext>
                  </a:extLst>
                </p:cNvPr>
                <p:cNvSpPr txBox="1"/>
                <p:nvPr/>
              </p:nvSpPr>
              <p:spPr>
                <a:xfrm>
                  <a:off x="3029663" y="3344574"/>
                  <a:ext cx="7504761" cy="1428468"/>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4800" dirty="0"/>
                    <a:t>Organization of data collection – Step 3</a:t>
                  </a:r>
                </a:p>
              </p:txBody>
            </p:sp>
          </p:grpSp>
        </p:grpSp>
        <p:pic>
          <p:nvPicPr>
            <p:cNvPr id="10" name="Picture 9">
              <a:extLst>
                <a:ext uri="{FF2B5EF4-FFF2-40B4-BE49-F238E27FC236}">
                  <a16:creationId xmlns:a16="http://schemas.microsoft.com/office/drawing/2014/main" id="{837EE406-88EA-4B8D-8328-47404BB291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Tree>
    <p:custDataLst>
      <p:tags r:id="rId1"/>
    </p:custDataLst>
    <p:extLst>
      <p:ext uri="{BB962C8B-B14F-4D97-AF65-F5344CB8AC3E}">
        <p14:creationId xmlns:p14="http://schemas.microsoft.com/office/powerpoint/2010/main" val="30067691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grid1">
            <a:extLst>
              <a:ext uri="{FF2B5EF4-FFF2-40B4-BE49-F238E27FC236}">
                <a16:creationId xmlns:a16="http://schemas.microsoft.com/office/drawing/2014/main" id="{DB5F0BDE-978E-4BB1-AC6B-1D953BDEFEB4}"/>
              </a:ext>
            </a:extLst>
          </p:cNvPr>
          <p:cNvSpPr txBox="1"/>
          <p:nvPr/>
        </p:nvSpPr>
        <p:spPr>
          <a:xfrm>
            <a:off x="616654" y="832127"/>
            <a:ext cx="10949158"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34" name="Picture 33">
            <a:extLst>
              <a:ext uri="{FF2B5EF4-FFF2-40B4-BE49-F238E27FC236}">
                <a16:creationId xmlns:a16="http://schemas.microsoft.com/office/drawing/2014/main" id="{2DE34456-67C8-43F6-9C41-886A43F17D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297" y="803526"/>
            <a:ext cx="924214" cy="924214"/>
          </a:xfrm>
          <a:prstGeom prst="rect">
            <a:avLst/>
          </a:prstGeom>
        </p:spPr>
      </p:pic>
      <p:sp>
        <p:nvSpPr>
          <p:cNvPr id="2" name="grid1">
            <a:extLst>
              <a:ext uri="{FF2B5EF4-FFF2-40B4-BE49-F238E27FC236}">
                <a16:creationId xmlns:a16="http://schemas.microsoft.com/office/drawing/2014/main" id="{3FF95B7C-FC32-54D3-7EA9-9D2633049838}"/>
              </a:ext>
            </a:extLst>
          </p:cNvPr>
          <p:cNvSpPr txBox="1"/>
          <p:nvPr/>
        </p:nvSpPr>
        <p:spPr>
          <a:xfrm>
            <a:off x="648824" y="2137945"/>
            <a:ext cx="5222643" cy="428947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4" name="grid2">
            <a:extLst>
              <a:ext uri="{FF2B5EF4-FFF2-40B4-BE49-F238E27FC236}">
                <a16:creationId xmlns:a16="http://schemas.microsoft.com/office/drawing/2014/main" id="{52A802AF-6F76-19B9-B184-472417BF3981}"/>
              </a:ext>
            </a:extLst>
          </p:cNvPr>
          <p:cNvSpPr txBox="1"/>
          <p:nvPr/>
        </p:nvSpPr>
        <p:spPr>
          <a:xfrm>
            <a:off x="6055956" y="2137945"/>
            <a:ext cx="5524968" cy="4311463"/>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5" name="Sentence stem">
            <a:extLst>
              <a:ext uri="{FF2B5EF4-FFF2-40B4-BE49-F238E27FC236}">
                <a16:creationId xmlns:a16="http://schemas.microsoft.com/office/drawing/2014/main" id="{17C574F2-5FC3-DC1D-F3A1-3E6AD5035C13}"/>
              </a:ext>
            </a:extLst>
          </p:cNvPr>
          <p:cNvSpPr txBox="1"/>
          <p:nvPr/>
        </p:nvSpPr>
        <p:spPr>
          <a:xfrm>
            <a:off x="2054154" y="1150371"/>
            <a:ext cx="9758828"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Human resources</a:t>
            </a:r>
          </a:p>
        </p:txBody>
      </p:sp>
      <p:sp>
        <p:nvSpPr>
          <p:cNvPr id="27" name="bulletText2">
            <a:extLst>
              <a:ext uri="{FF2B5EF4-FFF2-40B4-BE49-F238E27FC236}">
                <a16:creationId xmlns:a16="http://schemas.microsoft.com/office/drawing/2014/main" id="{EFD5B5BE-F1A4-7F67-2DED-9336F4008D4C}"/>
              </a:ext>
            </a:extLst>
          </p:cNvPr>
          <p:cNvSpPr txBox="1"/>
          <p:nvPr/>
        </p:nvSpPr>
        <p:spPr>
          <a:xfrm>
            <a:off x="6734632" y="5230992"/>
            <a:ext cx="4243735"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content experts</a:t>
            </a:r>
          </a:p>
        </p:txBody>
      </p:sp>
      <p:pic>
        <p:nvPicPr>
          <p:cNvPr id="28" name="bullet02">
            <a:extLst>
              <a:ext uri="{FF2B5EF4-FFF2-40B4-BE49-F238E27FC236}">
                <a16:creationId xmlns:a16="http://schemas.microsoft.com/office/drawing/2014/main" id="{060FA157-BF24-3B7D-550A-D5DB2179D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794" y="5390704"/>
            <a:ext cx="117692" cy="122400"/>
          </a:xfrm>
          <a:prstGeom prst="rect">
            <a:avLst/>
          </a:prstGeom>
        </p:spPr>
      </p:pic>
      <p:pic>
        <p:nvPicPr>
          <p:cNvPr id="9" name="Picture 8">
            <a:extLst>
              <a:ext uri="{FF2B5EF4-FFF2-40B4-BE49-F238E27FC236}">
                <a16:creationId xmlns:a16="http://schemas.microsoft.com/office/drawing/2014/main" id="{406A9B82-B103-4452-99AD-888DD69525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3392" y="2793078"/>
            <a:ext cx="2253504" cy="2253504"/>
          </a:xfrm>
          <a:prstGeom prst="rect">
            <a:avLst/>
          </a:prstGeom>
        </p:spPr>
      </p:pic>
      <p:sp>
        <p:nvSpPr>
          <p:cNvPr id="35" name="Sentence stem">
            <a:extLst>
              <a:ext uri="{FF2B5EF4-FFF2-40B4-BE49-F238E27FC236}">
                <a16:creationId xmlns:a16="http://schemas.microsoft.com/office/drawing/2014/main" id="{4A519780-4E3A-43CB-A3FA-20908896EAB4}"/>
              </a:ext>
            </a:extLst>
          </p:cNvPr>
          <p:cNvSpPr txBox="1"/>
          <p:nvPr/>
        </p:nvSpPr>
        <p:spPr>
          <a:xfrm>
            <a:off x="802986" y="2277677"/>
            <a:ext cx="491431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chemeClr val="tx1">
                    <a:lumMod val="65000"/>
                    <a:lumOff val="35000"/>
                  </a:schemeClr>
                </a:solidFill>
              </a:rPr>
              <a:t>Administrative staff (logistics)</a:t>
            </a:r>
          </a:p>
        </p:txBody>
      </p:sp>
      <p:sp>
        <p:nvSpPr>
          <p:cNvPr id="38" name="bulletText2">
            <a:extLst>
              <a:ext uri="{FF2B5EF4-FFF2-40B4-BE49-F238E27FC236}">
                <a16:creationId xmlns:a16="http://schemas.microsoft.com/office/drawing/2014/main" id="{790224BD-1618-4C5D-B1B9-CB2F34F91179}"/>
              </a:ext>
            </a:extLst>
          </p:cNvPr>
          <p:cNvSpPr txBox="1"/>
          <p:nvPr/>
        </p:nvSpPr>
        <p:spPr>
          <a:xfrm>
            <a:off x="6734632" y="5811872"/>
            <a:ext cx="4743260"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electronic data collection experts</a:t>
            </a:r>
          </a:p>
        </p:txBody>
      </p:sp>
      <p:pic>
        <p:nvPicPr>
          <p:cNvPr id="39" name="bullet02">
            <a:extLst>
              <a:ext uri="{FF2B5EF4-FFF2-40B4-BE49-F238E27FC236}">
                <a16:creationId xmlns:a16="http://schemas.microsoft.com/office/drawing/2014/main" id="{611B0AB2-9329-4FD4-AEFA-8D9F013992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794" y="5971584"/>
            <a:ext cx="117692" cy="122400"/>
          </a:xfrm>
          <a:prstGeom prst="rect">
            <a:avLst/>
          </a:prstGeom>
        </p:spPr>
      </p:pic>
      <p:pic>
        <p:nvPicPr>
          <p:cNvPr id="40" name="Picture 39">
            <a:extLst>
              <a:ext uri="{FF2B5EF4-FFF2-40B4-BE49-F238E27FC236}">
                <a16:creationId xmlns:a16="http://schemas.microsoft.com/office/drawing/2014/main" id="{34F46572-D6FB-4FA2-A4F3-7CDF658014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1688" y="2705679"/>
            <a:ext cx="2253504" cy="2253504"/>
          </a:xfrm>
          <a:prstGeom prst="rect">
            <a:avLst/>
          </a:prstGeom>
        </p:spPr>
      </p:pic>
      <p:sp>
        <p:nvSpPr>
          <p:cNvPr id="41" name="Sentence stem">
            <a:extLst>
              <a:ext uri="{FF2B5EF4-FFF2-40B4-BE49-F238E27FC236}">
                <a16:creationId xmlns:a16="http://schemas.microsoft.com/office/drawing/2014/main" id="{A811EDD7-37C4-4A2C-A43A-718F5498A23D}"/>
              </a:ext>
            </a:extLst>
          </p:cNvPr>
          <p:cNvSpPr txBox="1"/>
          <p:nvPr/>
        </p:nvSpPr>
        <p:spPr>
          <a:xfrm>
            <a:off x="6370264" y="2277677"/>
            <a:ext cx="491431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chemeClr val="tx1">
                    <a:lumMod val="65000"/>
                    <a:lumOff val="35000"/>
                  </a:schemeClr>
                </a:solidFill>
              </a:rPr>
              <a:t>Technical staff (training)</a:t>
            </a:r>
          </a:p>
        </p:txBody>
      </p:sp>
      <p:grpSp>
        <p:nvGrpSpPr>
          <p:cNvPr id="24" name="header">
            <a:extLst>
              <a:ext uri="{FF2B5EF4-FFF2-40B4-BE49-F238E27FC236}">
                <a16:creationId xmlns:a16="http://schemas.microsoft.com/office/drawing/2014/main" id="{887CDE6F-489F-4661-83A3-5483C5757092}"/>
              </a:ext>
            </a:extLst>
          </p:cNvPr>
          <p:cNvGrpSpPr/>
          <p:nvPr/>
        </p:nvGrpSpPr>
        <p:grpSpPr>
          <a:xfrm>
            <a:off x="-1235" y="-815"/>
            <a:ext cx="10754959" cy="611122"/>
            <a:chOff x="-1235" y="-815"/>
            <a:chExt cx="10754959" cy="611122"/>
          </a:xfrm>
        </p:grpSpPr>
        <p:sp>
          <p:nvSpPr>
            <p:cNvPr id="25" name="TextBox 24">
              <a:extLst>
                <a:ext uri="{FF2B5EF4-FFF2-40B4-BE49-F238E27FC236}">
                  <a16:creationId xmlns:a16="http://schemas.microsoft.com/office/drawing/2014/main" id="{B13CFA32-09A9-4E78-91C4-CA40D897443F}"/>
                </a:ext>
              </a:extLst>
            </p:cNvPr>
            <p:cNvSpPr txBox="1"/>
            <p:nvPr/>
          </p:nvSpPr>
          <p:spPr>
            <a:xfrm>
              <a:off x="734149" y="21482"/>
              <a:ext cx="10019575" cy="584775"/>
            </a:xfrm>
            <a:prstGeom prst="rect">
              <a:avLst/>
            </a:prstGeom>
            <a:noFill/>
          </p:spPr>
          <p:txBody>
            <a:bodyPr wrap="square">
              <a:spAutoFit/>
            </a:bodyPr>
            <a:lstStyle/>
            <a:p>
              <a:r>
                <a:rPr lang="en-GB" sz="3200" dirty="0">
                  <a:solidFill>
                    <a:srgbClr val="595959"/>
                  </a:solidFill>
                </a:rPr>
                <a:t>3. Prepare a training plan: securing resources</a:t>
              </a:r>
            </a:p>
          </p:txBody>
        </p:sp>
        <p:pic>
          <p:nvPicPr>
            <p:cNvPr id="26" name="Picture 25">
              <a:extLst>
                <a:ext uri="{FF2B5EF4-FFF2-40B4-BE49-F238E27FC236}">
                  <a16:creationId xmlns:a16="http://schemas.microsoft.com/office/drawing/2014/main" id="{402E03EF-779F-400A-A77B-674BC195AB2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Tree>
    <p:custDataLst>
      <p:tags r:id="rId1"/>
    </p:custDataLst>
    <p:extLst>
      <p:ext uri="{BB962C8B-B14F-4D97-AF65-F5344CB8AC3E}">
        <p14:creationId xmlns:p14="http://schemas.microsoft.com/office/powerpoint/2010/main" val="42244959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 calcmode="lin" valueType="num">
                                      <p:cBhvr>
                                        <p:cTn id="45" dur="500" fill="hold"/>
                                        <p:tgtEl>
                                          <p:spTgt spid="28"/>
                                        </p:tgtEl>
                                        <p:attrNameLst>
                                          <p:attrName>style.rotation</p:attrName>
                                        </p:attrNameLst>
                                      </p:cBhvr>
                                      <p:tavLst>
                                        <p:tav tm="0">
                                          <p:val>
                                            <p:fltVal val="90"/>
                                          </p:val>
                                        </p:tav>
                                        <p:tav tm="100000">
                                          <p:val>
                                            <p:fltVal val="0"/>
                                          </p:val>
                                        </p:tav>
                                      </p:tavLst>
                                    </p:anim>
                                    <p:animEffect transition="in" filter="fade">
                                      <p:cBhvr>
                                        <p:cTn id="46" dur="500"/>
                                        <p:tgtEl>
                                          <p:spTgt spid="28"/>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p:cTn id="55" dur="500" fill="hold"/>
                                        <p:tgtEl>
                                          <p:spTgt spid="39"/>
                                        </p:tgtEl>
                                        <p:attrNameLst>
                                          <p:attrName>ppt_w</p:attrName>
                                        </p:attrNameLst>
                                      </p:cBhvr>
                                      <p:tavLst>
                                        <p:tav tm="0">
                                          <p:val>
                                            <p:fltVal val="0"/>
                                          </p:val>
                                        </p:tav>
                                        <p:tav tm="100000">
                                          <p:val>
                                            <p:strVal val="#ppt_w"/>
                                          </p:val>
                                        </p:tav>
                                      </p:tavLst>
                                    </p:anim>
                                    <p:anim calcmode="lin" valueType="num">
                                      <p:cBhvr>
                                        <p:cTn id="56" dur="500" fill="hold"/>
                                        <p:tgtEl>
                                          <p:spTgt spid="39"/>
                                        </p:tgtEl>
                                        <p:attrNameLst>
                                          <p:attrName>ppt_h</p:attrName>
                                        </p:attrNameLst>
                                      </p:cBhvr>
                                      <p:tavLst>
                                        <p:tav tm="0">
                                          <p:val>
                                            <p:fltVal val="0"/>
                                          </p:val>
                                        </p:tav>
                                        <p:tav tm="100000">
                                          <p:val>
                                            <p:strVal val="#ppt_h"/>
                                          </p:val>
                                        </p:tav>
                                      </p:tavLst>
                                    </p:anim>
                                    <p:anim calcmode="lin" valueType="num">
                                      <p:cBhvr>
                                        <p:cTn id="57" dur="500" fill="hold"/>
                                        <p:tgtEl>
                                          <p:spTgt spid="39"/>
                                        </p:tgtEl>
                                        <p:attrNameLst>
                                          <p:attrName>style.rotation</p:attrName>
                                        </p:attrNameLst>
                                      </p:cBhvr>
                                      <p:tavLst>
                                        <p:tav tm="0">
                                          <p:val>
                                            <p:fltVal val="90"/>
                                          </p:val>
                                        </p:tav>
                                        <p:tav tm="100000">
                                          <p:val>
                                            <p:fltVal val="0"/>
                                          </p:val>
                                        </p:tav>
                                      </p:tavLst>
                                    </p:anim>
                                    <p:animEffect transition="in" filter="fade">
                                      <p:cBhvr>
                                        <p:cTn id="58" dur="500"/>
                                        <p:tgtEl>
                                          <p:spTgt spid="39"/>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animBg="1"/>
      <p:bldP spid="4" grpId="0" animBg="1"/>
      <p:bldP spid="5" grpId="0"/>
      <p:bldP spid="27" grpId="0"/>
      <p:bldP spid="35" grpId="0"/>
      <p:bldP spid="38" grpId="0"/>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12085079" cy="611122"/>
            <a:chOff x="-1235" y="-815"/>
            <a:chExt cx="12085079"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49" y="21600"/>
              <a:ext cx="11349695" cy="584775"/>
            </a:xfrm>
            <a:prstGeom prst="rect">
              <a:avLst/>
            </a:prstGeom>
            <a:noFill/>
          </p:spPr>
          <p:txBody>
            <a:bodyPr wrap="square">
              <a:spAutoFit/>
            </a:bodyPr>
            <a:lstStyle/>
            <a:p>
              <a:r>
                <a:rPr lang="en-GB" sz="3200" dirty="0">
                  <a:solidFill>
                    <a:srgbClr val="595959"/>
                  </a:solidFill>
                </a:rPr>
                <a:t>3. Prepare a training plan: lead facilitator’s role</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58" name="bulletText2">
            <a:extLst>
              <a:ext uri="{FF2B5EF4-FFF2-40B4-BE49-F238E27FC236}">
                <a16:creationId xmlns:a16="http://schemas.microsoft.com/office/drawing/2014/main" id="{8C000166-1322-452A-88AC-5AF05CBF451E}"/>
              </a:ext>
            </a:extLst>
          </p:cNvPr>
          <p:cNvSpPr txBox="1"/>
          <p:nvPr/>
        </p:nvSpPr>
        <p:spPr>
          <a:xfrm>
            <a:off x="5803889" y="2166623"/>
            <a:ext cx="5918269"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coordinate with staff organizing logistics</a:t>
            </a:r>
          </a:p>
        </p:txBody>
      </p:sp>
      <p:sp>
        <p:nvSpPr>
          <p:cNvPr id="59" name="bulletText3">
            <a:extLst>
              <a:ext uri="{FF2B5EF4-FFF2-40B4-BE49-F238E27FC236}">
                <a16:creationId xmlns:a16="http://schemas.microsoft.com/office/drawing/2014/main" id="{2CC5199E-9134-454C-BB90-00F19A571153}"/>
              </a:ext>
            </a:extLst>
          </p:cNvPr>
          <p:cNvSpPr txBox="1"/>
          <p:nvPr/>
        </p:nvSpPr>
        <p:spPr>
          <a:xfrm>
            <a:off x="5803889" y="2836485"/>
            <a:ext cx="5805254"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draft a country-adapted training agenda</a:t>
            </a:r>
          </a:p>
        </p:txBody>
      </p:sp>
      <p:pic>
        <p:nvPicPr>
          <p:cNvPr id="61" name="bullet02">
            <a:extLst>
              <a:ext uri="{FF2B5EF4-FFF2-40B4-BE49-F238E27FC236}">
                <a16:creationId xmlns:a16="http://schemas.microsoft.com/office/drawing/2014/main" id="{5776FFDB-6DE2-4904-89AD-3A497441A7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5519" y="2336256"/>
            <a:ext cx="117692" cy="122400"/>
          </a:xfrm>
          <a:prstGeom prst="rect">
            <a:avLst/>
          </a:prstGeom>
        </p:spPr>
      </p:pic>
      <p:pic>
        <p:nvPicPr>
          <p:cNvPr id="62" name="bullet03">
            <a:extLst>
              <a:ext uri="{FF2B5EF4-FFF2-40B4-BE49-F238E27FC236}">
                <a16:creationId xmlns:a16="http://schemas.microsoft.com/office/drawing/2014/main" id="{3559DFCE-A06A-4D82-AD66-1DB5D11533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5519" y="3006118"/>
            <a:ext cx="117692" cy="122400"/>
          </a:xfrm>
          <a:prstGeom prst="rect">
            <a:avLst/>
          </a:prstGeom>
        </p:spPr>
      </p:pic>
      <p:sp>
        <p:nvSpPr>
          <p:cNvPr id="67" name="Bullet stem">
            <a:extLst>
              <a:ext uri="{FF2B5EF4-FFF2-40B4-BE49-F238E27FC236}">
                <a16:creationId xmlns:a16="http://schemas.microsoft.com/office/drawing/2014/main" id="{18260509-08F8-4394-A834-AB064C429E58}"/>
              </a:ext>
            </a:extLst>
          </p:cNvPr>
          <p:cNvSpPr txBox="1"/>
          <p:nvPr/>
        </p:nvSpPr>
        <p:spPr>
          <a:xfrm>
            <a:off x="4990850" y="1458026"/>
            <a:ext cx="6591837"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The </a:t>
            </a:r>
            <a:r>
              <a:rPr lang="en-GB" sz="2400" b="1" dirty="0">
                <a:solidFill>
                  <a:schemeClr val="tx1">
                    <a:lumMod val="65000"/>
                    <a:lumOff val="35000"/>
                  </a:schemeClr>
                </a:solidFill>
              </a:rPr>
              <a:t>lead facilitator</a:t>
            </a:r>
            <a:r>
              <a:rPr lang="en-GB" sz="2400" dirty="0">
                <a:solidFill>
                  <a:schemeClr val="tx1">
                    <a:lumMod val="65000"/>
                    <a:lumOff val="35000"/>
                  </a:schemeClr>
                </a:solidFill>
              </a:rPr>
              <a:t> should:</a:t>
            </a:r>
          </a:p>
          <a:p>
            <a:pPr algn="l">
              <a:lnSpc>
                <a:spcPct val="100000"/>
              </a:lnSpc>
            </a:pPr>
            <a:r>
              <a:rPr lang="en-GB" sz="2400" dirty="0">
                <a:solidFill>
                  <a:schemeClr val="tx1">
                    <a:lumMod val="65000"/>
                    <a:lumOff val="35000"/>
                  </a:schemeClr>
                </a:solidFill>
              </a:rPr>
              <a:t> </a:t>
            </a:r>
          </a:p>
        </p:txBody>
      </p:sp>
      <p:sp>
        <p:nvSpPr>
          <p:cNvPr id="26" name="bulletText4">
            <a:extLst>
              <a:ext uri="{FF2B5EF4-FFF2-40B4-BE49-F238E27FC236}">
                <a16:creationId xmlns:a16="http://schemas.microsoft.com/office/drawing/2014/main" id="{C30F5AEF-AEF4-4874-82A8-C8E094E75B85}"/>
              </a:ext>
            </a:extLst>
          </p:cNvPr>
          <p:cNvSpPr txBox="1"/>
          <p:nvPr/>
        </p:nvSpPr>
        <p:spPr>
          <a:xfrm>
            <a:off x="5803889" y="4545541"/>
            <a:ext cx="6121586"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support facilitators in the preparation of their assigned sessions</a:t>
            </a:r>
          </a:p>
        </p:txBody>
      </p:sp>
      <p:pic>
        <p:nvPicPr>
          <p:cNvPr id="27" name="bullet04">
            <a:extLst>
              <a:ext uri="{FF2B5EF4-FFF2-40B4-BE49-F238E27FC236}">
                <a16:creationId xmlns:a16="http://schemas.microsoft.com/office/drawing/2014/main" id="{9CD05B33-C535-4002-B9B4-481DB242AA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5519" y="4738835"/>
            <a:ext cx="117692" cy="122400"/>
          </a:xfrm>
          <a:prstGeom prst="rect">
            <a:avLst/>
          </a:prstGeom>
        </p:spPr>
      </p:pic>
      <p:sp>
        <p:nvSpPr>
          <p:cNvPr id="3" name="bulletText3">
            <a:extLst>
              <a:ext uri="{FF2B5EF4-FFF2-40B4-BE49-F238E27FC236}">
                <a16:creationId xmlns:a16="http://schemas.microsoft.com/office/drawing/2014/main" id="{4226F090-D9A6-4582-0686-459E7493428C}"/>
              </a:ext>
            </a:extLst>
          </p:cNvPr>
          <p:cNvSpPr txBox="1"/>
          <p:nvPr/>
        </p:nvSpPr>
        <p:spPr>
          <a:xfrm>
            <a:off x="5803889" y="3506347"/>
            <a:ext cx="5805254"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assign sessions to different facilitators and co-facilitators</a:t>
            </a:r>
          </a:p>
        </p:txBody>
      </p:sp>
      <p:pic>
        <p:nvPicPr>
          <p:cNvPr id="4" name="bullet04">
            <a:extLst>
              <a:ext uri="{FF2B5EF4-FFF2-40B4-BE49-F238E27FC236}">
                <a16:creationId xmlns:a16="http://schemas.microsoft.com/office/drawing/2014/main" id="{CF35667D-4463-4180-DC29-A7CCD675F4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5519" y="3675980"/>
            <a:ext cx="117692" cy="122400"/>
          </a:xfrm>
          <a:prstGeom prst="rect">
            <a:avLst/>
          </a:prstGeom>
        </p:spPr>
      </p:pic>
      <p:grpSp>
        <p:nvGrpSpPr>
          <p:cNvPr id="6" name="Group 5">
            <a:extLst>
              <a:ext uri="{FF2B5EF4-FFF2-40B4-BE49-F238E27FC236}">
                <a16:creationId xmlns:a16="http://schemas.microsoft.com/office/drawing/2014/main" id="{B86CCB38-0B89-4B5E-AA70-FA749934A06F}"/>
              </a:ext>
            </a:extLst>
          </p:cNvPr>
          <p:cNvGrpSpPr/>
          <p:nvPr/>
        </p:nvGrpSpPr>
        <p:grpSpPr>
          <a:xfrm>
            <a:off x="609313" y="1361252"/>
            <a:ext cx="4215174" cy="4215174"/>
            <a:chOff x="609313" y="1361252"/>
            <a:chExt cx="4215174" cy="4215174"/>
          </a:xfrm>
        </p:grpSpPr>
        <p:sp>
          <p:nvSpPr>
            <p:cNvPr id="65" name="circle">
              <a:extLst>
                <a:ext uri="{FF2B5EF4-FFF2-40B4-BE49-F238E27FC236}">
                  <a16:creationId xmlns:a16="http://schemas.microsoft.com/office/drawing/2014/main" id="{EB2DB991-6871-4937-99B1-73B0D7F61C6A}"/>
                </a:ext>
              </a:extLst>
            </p:cNvPr>
            <p:cNvSpPr/>
            <p:nvPr/>
          </p:nvSpPr>
          <p:spPr>
            <a:xfrm>
              <a:off x="609313" y="1361252"/>
              <a:ext cx="4215174" cy="4215174"/>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F019AE96-DAB3-45AE-BF5A-162752F727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7301" y="1658975"/>
              <a:ext cx="3638471" cy="3638471"/>
            </a:xfrm>
            <a:prstGeom prst="rect">
              <a:avLst/>
            </a:prstGeom>
          </p:spPr>
        </p:pic>
      </p:grpSp>
    </p:spTree>
    <p:custDataLst>
      <p:tags r:id="rId1"/>
    </p:custDataLst>
    <p:extLst>
      <p:ext uri="{BB962C8B-B14F-4D97-AF65-F5344CB8AC3E}">
        <p14:creationId xmlns:p14="http://schemas.microsoft.com/office/powerpoint/2010/main" val="6898737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p:cTn id="17" dur="500" fill="hold"/>
                                        <p:tgtEl>
                                          <p:spTgt spid="61"/>
                                        </p:tgtEl>
                                        <p:attrNameLst>
                                          <p:attrName>ppt_w</p:attrName>
                                        </p:attrNameLst>
                                      </p:cBhvr>
                                      <p:tavLst>
                                        <p:tav tm="0">
                                          <p:val>
                                            <p:fltVal val="0"/>
                                          </p:val>
                                        </p:tav>
                                        <p:tav tm="100000">
                                          <p:val>
                                            <p:strVal val="#ppt_w"/>
                                          </p:val>
                                        </p:tav>
                                      </p:tavLst>
                                    </p:anim>
                                    <p:anim calcmode="lin" valueType="num">
                                      <p:cBhvr>
                                        <p:cTn id="18" dur="500" fill="hold"/>
                                        <p:tgtEl>
                                          <p:spTgt spid="61"/>
                                        </p:tgtEl>
                                        <p:attrNameLst>
                                          <p:attrName>ppt_h</p:attrName>
                                        </p:attrNameLst>
                                      </p:cBhvr>
                                      <p:tavLst>
                                        <p:tav tm="0">
                                          <p:val>
                                            <p:fltVal val="0"/>
                                          </p:val>
                                        </p:tav>
                                        <p:tav tm="100000">
                                          <p:val>
                                            <p:strVal val="#ppt_h"/>
                                          </p:val>
                                        </p:tav>
                                      </p:tavLst>
                                    </p:anim>
                                    <p:anim calcmode="lin" valueType="num">
                                      <p:cBhvr>
                                        <p:cTn id="19" dur="500" fill="hold"/>
                                        <p:tgtEl>
                                          <p:spTgt spid="61"/>
                                        </p:tgtEl>
                                        <p:attrNameLst>
                                          <p:attrName>style.rotation</p:attrName>
                                        </p:attrNameLst>
                                      </p:cBhvr>
                                      <p:tavLst>
                                        <p:tav tm="0">
                                          <p:val>
                                            <p:fltVal val="90"/>
                                          </p:val>
                                        </p:tav>
                                        <p:tav tm="100000">
                                          <p:val>
                                            <p:fltVal val="0"/>
                                          </p:val>
                                        </p:tav>
                                      </p:tavLst>
                                    </p:anim>
                                    <p:animEffect transition="in" filter="fade">
                                      <p:cBhvr>
                                        <p:cTn id="20" dur="500"/>
                                        <p:tgtEl>
                                          <p:spTgt spid="6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anim calcmode="lin" valueType="num">
                                      <p:cBhvr>
                                        <p:cTn id="29" dur="500" fill="hold"/>
                                        <p:tgtEl>
                                          <p:spTgt spid="62"/>
                                        </p:tgtEl>
                                        <p:attrNameLst>
                                          <p:attrName>ppt_w</p:attrName>
                                        </p:attrNameLst>
                                      </p:cBhvr>
                                      <p:tavLst>
                                        <p:tav tm="0">
                                          <p:val>
                                            <p:fltVal val="0"/>
                                          </p:val>
                                        </p:tav>
                                        <p:tav tm="100000">
                                          <p:val>
                                            <p:strVal val="#ppt_w"/>
                                          </p:val>
                                        </p:tav>
                                      </p:tavLst>
                                    </p:anim>
                                    <p:anim calcmode="lin" valueType="num">
                                      <p:cBhvr>
                                        <p:cTn id="30" dur="500" fill="hold"/>
                                        <p:tgtEl>
                                          <p:spTgt spid="62"/>
                                        </p:tgtEl>
                                        <p:attrNameLst>
                                          <p:attrName>ppt_h</p:attrName>
                                        </p:attrNameLst>
                                      </p:cBhvr>
                                      <p:tavLst>
                                        <p:tav tm="0">
                                          <p:val>
                                            <p:fltVal val="0"/>
                                          </p:val>
                                        </p:tav>
                                        <p:tav tm="100000">
                                          <p:val>
                                            <p:strVal val="#ppt_h"/>
                                          </p:val>
                                        </p:tav>
                                      </p:tavLst>
                                    </p:anim>
                                    <p:anim calcmode="lin" valueType="num">
                                      <p:cBhvr>
                                        <p:cTn id="31" dur="500" fill="hold"/>
                                        <p:tgtEl>
                                          <p:spTgt spid="62"/>
                                        </p:tgtEl>
                                        <p:attrNameLst>
                                          <p:attrName>style.rotation</p:attrName>
                                        </p:attrNameLst>
                                      </p:cBhvr>
                                      <p:tavLst>
                                        <p:tav tm="0">
                                          <p:val>
                                            <p:fltVal val="90"/>
                                          </p:val>
                                        </p:tav>
                                        <p:tav tm="100000">
                                          <p:val>
                                            <p:fltVal val="0"/>
                                          </p:val>
                                        </p:tav>
                                      </p:tavLst>
                                    </p:anim>
                                    <p:animEffect transition="in" filter="fade">
                                      <p:cBhvr>
                                        <p:cTn id="32" dur="500"/>
                                        <p:tgtEl>
                                          <p:spTgt spid="62"/>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p:cTn id="41" dur="500" fill="hold"/>
                                        <p:tgtEl>
                                          <p:spTgt spid="4"/>
                                        </p:tgtEl>
                                        <p:attrNameLst>
                                          <p:attrName>ppt_w</p:attrName>
                                        </p:attrNameLst>
                                      </p:cBhvr>
                                      <p:tavLst>
                                        <p:tav tm="0">
                                          <p:val>
                                            <p:fltVal val="0"/>
                                          </p:val>
                                        </p:tav>
                                        <p:tav tm="100000">
                                          <p:val>
                                            <p:strVal val="#ppt_w"/>
                                          </p:val>
                                        </p:tav>
                                      </p:tavLst>
                                    </p:anim>
                                    <p:anim calcmode="lin" valueType="num">
                                      <p:cBhvr>
                                        <p:cTn id="42" dur="500" fill="hold"/>
                                        <p:tgtEl>
                                          <p:spTgt spid="4"/>
                                        </p:tgtEl>
                                        <p:attrNameLst>
                                          <p:attrName>ppt_h</p:attrName>
                                        </p:attrNameLst>
                                      </p:cBhvr>
                                      <p:tavLst>
                                        <p:tav tm="0">
                                          <p:val>
                                            <p:fltVal val="0"/>
                                          </p:val>
                                        </p:tav>
                                        <p:tav tm="100000">
                                          <p:val>
                                            <p:strVal val="#ppt_h"/>
                                          </p:val>
                                        </p:tav>
                                      </p:tavLst>
                                    </p:anim>
                                    <p:anim calcmode="lin" valueType="num">
                                      <p:cBhvr>
                                        <p:cTn id="43" dur="500" fill="hold"/>
                                        <p:tgtEl>
                                          <p:spTgt spid="4"/>
                                        </p:tgtEl>
                                        <p:attrNameLst>
                                          <p:attrName>style.rotation</p:attrName>
                                        </p:attrNameLst>
                                      </p:cBhvr>
                                      <p:tavLst>
                                        <p:tav tm="0">
                                          <p:val>
                                            <p:fltVal val="90"/>
                                          </p:val>
                                        </p:tav>
                                        <p:tav tm="100000">
                                          <p:val>
                                            <p:fltVal val="0"/>
                                          </p:val>
                                        </p:tav>
                                      </p:tavLst>
                                    </p:anim>
                                    <p:animEffect transition="in" filter="fade">
                                      <p:cBhvr>
                                        <p:cTn id="44" dur="500"/>
                                        <p:tgtEl>
                                          <p:spTgt spid="4"/>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p:cTn id="53" dur="500" fill="hold"/>
                                        <p:tgtEl>
                                          <p:spTgt spid="27"/>
                                        </p:tgtEl>
                                        <p:attrNameLst>
                                          <p:attrName>ppt_w</p:attrName>
                                        </p:attrNameLst>
                                      </p:cBhvr>
                                      <p:tavLst>
                                        <p:tav tm="0">
                                          <p:val>
                                            <p:fltVal val="0"/>
                                          </p:val>
                                        </p:tav>
                                        <p:tav tm="100000">
                                          <p:val>
                                            <p:strVal val="#ppt_w"/>
                                          </p:val>
                                        </p:tav>
                                      </p:tavLst>
                                    </p:anim>
                                    <p:anim calcmode="lin" valueType="num">
                                      <p:cBhvr>
                                        <p:cTn id="54" dur="500" fill="hold"/>
                                        <p:tgtEl>
                                          <p:spTgt spid="27"/>
                                        </p:tgtEl>
                                        <p:attrNameLst>
                                          <p:attrName>ppt_h</p:attrName>
                                        </p:attrNameLst>
                                      </p:cBhvr>
                                      <p:tavLst>
                                        <p:tav tm="0">
                                          <p:val>
                                            <p:fltVal val="0"/>
                                          </p:val>
                                        </p:tav>
                                        <p:tav tm="100000">
                                          <p:val>
                                            <p:strVal val="#ppt_h"/>
                                          </p:val>
                                        </p:tav>
                                      </p:tavLst>
                                    </p:anim>
                                    <p:anim calcmode="lin" valueType="num">
                                      <p:cBhvr>
                                        <p:cTn id="55" dur="500" fill="hold"/>
                                        <p:tgtEl>
                                          <p:spTgt spid="27"/>
                                        </p:tgtEl>
                                        <p:attrNameLst>
                                          <p:attrName>style.rotation</p:attrName>
                                        </p:attrNameLst>
                                      </p:cBhvr>
                                      <p:tavLst>
                                        <p:tav tm="0">
                                          <p:val>
                                            <p:fltVal val="90"/>
                                          </p:val>
                                        </p:tav>
                                        <p:tav tm="100000">
                                          <p:val>
                                            <p:fltVal val="0"/>
                                          </p:val>
                                        </p:tav>
                                      </p:tavLst>
                                    </p:anim>
                                    <p:animEffect transition="in" filter="fade">
                                      <p:cBhvr>
                                        <p:cTn id="56" dur="500"/>
                                        <p:tgtEl>
                                          <p:spTgt spid="27"/>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7" grpId="0"/>
      <p:bldP spid="26"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677993"/>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You have now completed Unit 2.</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2" name="TextBox 11">
            <a:extLst>
              <a:ext uri="{FF2B5EF4-FFF2-40B4-BE49-F238E27FC236}">
                <a16:creationId xmlns:a16="http://schemas.microsoft.com/office/drawing/2014/main" id="{ED3E103A-B4A6-49A9-9DE5-C38654D1AF97}"/>
              </a:ext>
            </a:extLst>
          </p:cNvPr>
          <p:cNvSpPr txBox="1"/>
          <p:nvPr/>
        </p:nvSpPr>
        <p:spPr>
          <a:xfrm>
            <a:off x="3499200" y="3425920"/>
            <a:ext cx="7528029"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In the next unit, we will look at how to select and prepare facilitators.</a:t>
            </a:r>
          </a:p>
        </p:txBody>
      </p:sp>
    </p:spTree>
    <p:custDataLst>
      <p:tags r:id="rId1"/>
    </p:custDataLst>
    <p:extLst>
      <p:ext uri="{BB962C8B-B14F-4D97-AF65-F5344CB8AC3E}">
        <p14:creationId xmlns:p14="http://schemas.microsoft.com/office/powerpoint/2010/main" val="1854620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591777" y="2491532"/>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By the end of this unit, you will be able to:</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9" name="TextBox 18">
            <a:extLst>
              <a:ext uri="{FF2B5EF4-FFF2-40B4-BE49-F238E27FC236}">
                <a16:creationId xmlns:a16="http://schemas.microsoft.com/office/drawing/2014/main" id="{FB51BEA6-30C4-BF3A-513C-068EAD4C8451}"/>
              </a:ext>
            </a:extLst>
          </p:cNvPr>
          <p:cNvSpPr txBox="1"/>
          <p:nvPr/>
        </p:nvSpPr>
        <p:spPr>
          <a:xfrm>
            <a:off x="4106928" y="3085307"/>
            <a:ext cx="7393104"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describe how to prepare a training plan </a:t>
            </a:r>
          </a:p>
        </p:txBody>
      </p:sp>
      <p:pic>
        <p:nvPicPr>
          <p:cNvPr id="3" name="bullet white">
            <a:extLst>
              <a:ext uri="{FF2B5EF4-FFF2-40B4-BE49-F238E27FC236}">
                <a16:creationId xmlns:a16="http://schemas.microsoft.com/office/drawing/2014/main" id="{5144A0A6-322A-4B3E-AD56-6C04AF562D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4809" y="3238108"/>
            <a:ext cx="117692" cy="122400"/>
          </a:xfrm>
          <a:prstGeom prst="rect">
            <a:avLst/>
          </a:prstGeom>
        </p:spPr>
      </p:pic>
      <p:sp>
        <p:nvSpPr>
          <p:cNvPr id="2" name="TextBox 1">
            <a:extLst>
              <a:ext uri="{FF2B5EF4-FFF2-40B4-BE49-F238E27FC236}">
                <a16:creationId xmlns:a16="http://schemas.microsoft.com/office/drawing/2014/main" id="{8D7CC65E-D884-0352-3EE7-8DE62A6DFDAE}"/>
              </a:ext>
            </a:extLst>
          </p:cNvPr>
          <p:cNvSpPr txBox="1"/>
          <p:nvPr/>
        </p:nvSpPr>
        <p:spPr>
          <a:xfrm>
            <a:off x="4106928" y="3673450"/>
            <a:ext cx="7393104" cy="757195"/>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list the key activities to consider for the preparation of the training</a:t>
            </a:r>
          </a:p>
        </p:txBody>
      </p:sp>
      <p:pic>
        <p:nvPicPr>
          <p:cNvPr id="4" name="bullet white">
            <a:extLst>
              <a:ext uri="{FF2B5EF4-FFF2-40B4-BE49-F238E27FC236}">
                <a16:creationId xmlns:a16="http://schemas.microsoft.com/office/drawing/2014/main" id="{9E1E0D6D-448C-F4E2-11C5-74F78E4B42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4809" y="3833234"/>
            <a:ext cx="117692" cy="122400"/>
          </a:xfrm>
          <a:prstGeom prst="rect">
            <a:avLst/>
          </a:prstGeom>
        </p:spPr>
      </p:pic>
    </p:spTree>
    <p:custDataLst>
      <p:tags r:id="rId1"/>
    </p:custDataLst>
    <p:extLst>
      <p:ext uri="{BB962C8B-B14F-4D97-AF65-F5344CB8AC3E}">
        <p14:creationId xmlns:p14="http://schemas.microsoft.com/office/powerpoint/2010/main" val="30406858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 calcmode="lin" valueType="num">
                                      <p:cBhvr>
                                        <p:cTn id="26" dur="500" fill="hold"/>
                                        <p:tgtEl>
                                          <p:spTgt spid="4"/>
                                        </p:tgtEl>
                                        <p:attrNameLst>
                                          <p:attrName>style.rotation</p:attrName>
                                        </p:attrNameLst>
                                      </p:cBhvr>
                                      <p:tavLst>
                                        <p:tav tm="0">
                                          <p:val>
                                            <p:fltVal val="90"/>
                                          </p:val>
                                        </p:tav>
                                        <p:tav tm="100000">
                                          <p:val>
                                            <p:fltVal val="0"/>
                                          </p:val>
                                        </p:tav>
                                      </p:tavLst>
                                    </p:anim>
                                    <p:animEffect transition="in" filter="fade">
                                      <p:cBhvr>
                                        <p:cTn id="27" dur="500"/>
                                        <p:tgtEl>
                                          <p:spTgt spid="4"/>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12085079" cy="611122"/>
            <a:chOff x="-1235" y="-815"/>
            <a:chExt cx="12085079"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49" y="21600"/>
              <a:ext cx="11349695" cy="584775"/>
            </a:xfrm>
            <a:prstGeom prst="rect">
              <a:avLst/>
            </a:prstGeom>
            <a:noFill/>
          </p:spPr>
          <p:txBody>
            <a:bodyPr wrap="square">
              <a:spAutoFit/>
            </a:bodyPr>
            <a:lstStyle/>
            <a:p>
              <a:r>
                <a:rPr lang="en-GB" sz="3200" dirty="0">
                  <a:solidFill>
                    <a:srgbClr val="595959"/>
                  </a:solidFill>
                </a:rPr>
                <a:t>3. Prepare a training plan</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58" name="bulletText2">
            <a:extLst>
              <a:ext uri="{FF2B5EF4-FFF2-40B4-BE49-F238E27FC236}">
                <a16:creationId xmlns:a16="http://schemas.microsoft.com/office/drawing/2014/main" id="{8C000166-1322-452A-88AC-5AF05CBF451E}"/>
              </a:ext>
            </a:extLst>
          </p:cNvPr>
          <p:cNvSpPr txBox="1"/>
          <p:nvPr/>
        </p:nvSpPr>
        <p:spPr>
          <a:xfrm>
            <a:off x="5849032" y="2772246"/>
            <a:ext cx="5805254"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requires substantial planning, time and effort </a:t>
            </a:r>
          </a:p>
        </p:txBody>
      </p:sp>
      <p:sp>
        <p:nvSpPr>
          <p:cNvPr id="59" name="bulletText3">
            <a:extLst>
              <a:ext uri="{FF2B5EF4-FFF2-40B4-BE49-F238E27FC236}">
                <a16:creationId xmlns:a16="http://schemas.microsoft.com/office/drawing/2014/main" id="{2CC5199E-9134-454C-BB90-00F19A571153}"/>
              </a:ext>
            </a:extLst>
          </p:cNvPr>
          <p:cNvSpPr txBox="1"/>
          <p:nvPr/>
        </p:nvSpPr>
        <p:spPr>
          <a:xfrm>
            <a:off x="5849032" y="3808201"/>
            <a:ext cx="5805254"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should begin early in the survey development process</a:t>
            </a:r>
          </a:p>
        </p:txBody>
      </p:sp>
      <p:pic>
        <p:nvPicPr>
          <p:cNvPr id="61" name="bullet02">
            <a:extLst>
              <a:ext uri="{FF2B5EF4-FFF2-40B4-BE49-F238E27FC236}">
                <a16:creationId xmlns:a16="http://schemas.microsoft.com/office/drawing/2014/main" id="{5776FFDB-6DE2-4904-89AD-3A497441A7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7170" y="2966894"/>
            <a:ext cx="118800" cy="122400"/>
          </a:xfrm>
          <a:prstGeom prst="rect">
            <a:avLst/>
          </a:prstGeom>
        </p:spPr>
      </p:pic>
      <p:pic>
        <p:nvPicPr>
          <p:cNvPr id="62" name="bullet03">
            <a:extLst>
              <a:ext uri="{FF2B5EF4-FFF2-40B4-BE49-F238E27FC236}">
                <a16:creationId xmlns:a16="http://schemas.microsoft.com/office/drawing/2014/main" id="{3559DFCE-A06A-4D82-AD66-1DB5D11533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7170" y="4009860"/>
            <a:ext cx="117692" cy="122400"/>
          </a:xfrm>
          <a:prstGeom prst="rect">
            <a:avLst/>
          </a:prstGeom>
        </p:spPr>
      </p:pic>
      <p:sp>
        <p:nvSpPr>
          <p:cNvPr id="67" name="Bullet stem">
            <a:extLst>
              <a:ext uri="{FF2B5EF4-FFF2-40B4-BE49-F238E27FC236}">
                <a16:creationId xmlns:a16="http://schemas.microsoft.com/office/drawing/2014/main" id="{18260509-08F8-4394-A834-AB064C429E58}"/>
              </a:ext>
            </a:extLst>
          </p:cNvPr>
          <p:cNvSpPr txBox="1"/>
          <p:nvPr/>
        </p:nvSpPr>
        <p:spPr>
          <a:xfrm>
            <a:off x="5204118" y="2105624"/>
            <a:ext cx="6591837"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Training workshop preparation:</a:t>
            </a:r>
          </a:p>
        </p:txBody>
      </p:sp>
      <p:grpSp>
        <p:nvGrpSpPr>
          <p:cNvPr id="11" name="Group 10">
            <a:extLst>
              <a:ext uri="{FF2B5EF4-FFF2-40B4-BE49-F238E27FC236}">
                <a16:creationId xmlns:a16="http://schemas.microsoft.com/office/drawing/2014/main" id="{B9DDA5DC-8687-4FA6-8C1B-8102D54E95E2}"/>
              </a:ext>
            </a:extLst>
          </p:cNvPr>
          <p:cNvGrpSpPr/>
          <p:nvPr/>
        </p:nvGrpSpPr>
        <p:grpSpPr>
          <a:xfrm>
            <a:off x="727024" y="1419569"/>
            <a:ext cx="4018862" cy="4018862"/>
            <a:chOff x="476038" y="1416377"/>
            <a:chExt cx="3946267" cy="3946267"/>
          </a:xfrm>
        </p:grpSpPr>
        <p:sp>
          <p:nvSpPr>
            <p:cNvPr id="12" name="circle">
              <a:extLst>
                <a:ext uri="{FF2B5EF4-FFF2-40B4-BE49-F238E27FC236}">
                  <a16:creationId xmlns:a16="http://schemas.microsoft.com/office/drawing/2014/main" id="{14794BE8-8262-4F18-A322-7FFBC53CBEFF}"/>
                </a:ext>
              </a:extLst>
            </p:cNvPr>
            <p:cNvSpPr/>
            <p:nvPr/>
          </p:nvSpPr>
          <p:spPr>
            <a:xfrm>
              <a:off x="476038" y="1416377"/>
              <a:ext cx="3946267" cy="3946267"/>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DDD8F053-F7EA-430F-9206-C1C538EDC7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913" y="1674889"/>
              <a:ext cx="3439054" cy="3439054"/>
            </a:xfrm>
            <a:prstGeom prst="rect">
              <a:avLst/>
            </a:prstGeom>
          </p:spPr>
        </p:pic>
      </p:grpSp>
    </p:spTree>
    <p:custDataLst>
      <p:tags r:id="rId1"/>
    </p:custDataLst>
    <p:extLst>
      <p:ext uri="{BB962C8B-B14F-4D97-AF65-F5344CB8AC3E}">
        <p14:creationId xmlns:p14="http://schemas.microsoft.com/office/powerpoint/2010/main" val="41431633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750"/>
                                        <p:tgtEl>
                                          <p:spTgt spid="11"/>
                                        </p:tgtEl>
                                      </p:cBhvr>
                                    </p:animEffect>
                                    <p:anim calcmode="lin" valueType="num">
                                      <p:cBhvr>
                                        <p:cTn id="11" dur="750" fill="hold"/>
                                        <p:tgtEl>
                                          <p:spTgt spid="11"/>
                                        </p:tgtEl>
                                        <p:attrNameLst>
                                          <p:attrName>ppt_x</p:attrName>
                                        </p:attrNameLst>
                                      </p:cBhvr>
                                      <p:tavLst>
                                        <p:tav tm="0">
                                          <p:val>
                                            <p:strVal val="#ppt_x"/>
                                          </p:val>
                                        </p:tav>
                                        <p:tav tm="100000">
                                          <p:val>
                                            <p:strVal val="#ppt_x"/>
                                          </p:val>
                                        </p:tav>
                                      </p:tavLst>
                                    </p:anim>
                                    <p:anim calcmode="lin" valueType="num">
                                      <p:cBhvr>
                                        <p:cTn id="12" dur="7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p:cTn id="17" dur="500" fill="hold"/>
                                        <p:tgtEl>
                                          <p:spTgt spid="61"/>
                                        </p:tgtEl>
                                        <p:attrNameLst>
                                          <p:attrName>ppt_w</p:attrName>
                                        </p:attrNameLst>
                                      </p:cBhvr>
                                      <p:tavLst>
                                        <p:tav tm="0">
                                          <p:val>
                                            <p:fltVal val="0"/>
                                          </p:val>
                                        </p:tav>
                                        <p:tav tm="100000">
                                          <p:val>
                                            <p:strVal val="#ppt_w"/>
                                          </p:val>
                                        </p:tav>
                                      </p:tavLst>
                                    </p:anim>
                                    <p:anim calcmode="lin" valueType="num">
                                      <p:cBhvr>
                                        <p:cTn id="18" dur="500" fill="hold"/>
                                        <p:tgtEl>
                                          <p:spTgt spid="61"/>
                                        </p:tgtEl>
                                        <p:attrNameLst>
                                          <p:attrName>ppt_h</p:attrName>
                                        </p:attrNameLst>
                                      </p:cBhvr>
                                      <p:tavLst>
                                        <p:tav tm="0">
                                          <p:val>
                                            <p:fltVal val="0"/>
                                          </p:val>
                                        </p:tav>
                                        <p:tav tm="100000">
                                          <p:val>
                                            <p:strVal val="#ppt_h"/>
                                          </p:val>
                                        </p:tav>
                                      </p:tavLst>
                                    </p:anim>
                                    <p:anim calcmode="lin" valueType="num">
                                      <p:cBhvr>
                                        <p:cTn id="19" dur="500" fill="hold"/>
                                        <p:tgtEl>
                                          <p:spTgt spid="61"/>
                                        </p:tgtEl>
                                        <p:attrNameLst>
                                          <p:attrName>style.rotation</p:attrName>
                                        </p:attrNameLst>
                                      </p:cBhvr>
                                      <p:tavLst>
                                        <p:tav tm="0">
                                          <p:val>
                                            <p:fltVal val="90"/>
                                          </p:val>
                                        </p:tav>
                                        <p:tav tm="100000">
                                          <p:val>
                                            <p:fltVal val="0"/>
                                          </p:val>
                                        </p:tav>
                                      </p:tavLst>
                                    </p:anim>
                                    <p:animEffect transition="in" filter="fade">
                                      <p:cBhvr>
                                        <p:cTn id="20" dur="500"/>
                                        <p:tgtEl>
                                          <p:spTgt spid="6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anim calcmode="lin" valueType="num">
                                      <p:cBhvr>
                                        <p:cTn id="29" dur="500" fill="hold"/>
                                        <p:tgtEl>
                                          <p:spTgt spid="62"/>
                                        </p:tgtEl>
                                        <p:attrNameLst>
                                          <p:attrName>ppt_w</p:attrName>
                                        </p:attrNameLst>
                                      </p:cBhvr>
                                      <p:tavLst>
                                        <p:tav tm="0">
                                          <p:val>
                                            <p:fltVal val="0"/>
                                          </p:val>
                                        </p:tav>
                                        <p:tav tm="100000">
                                          <p:val>
                                            <p:strVal val="#ppt_w"/>
                                          </p:val>
                                        </p:tav>
                                      </p:tavLst>
                                    </p:anim>
                                    <p:anim calcmode="lin" valueType="num">
                                      <p:cBhvr>
                                        <p:cTn id="30" dur="500" fill="hold"/>
                                        <p:tgtEl>
                                          <p:spTgt spid="62"/>
                                        </p:tgtEl>
                                        <p:attrNameLst>
                                          <p:attrName>ppt_h</p:attrName>
                                        </p:attrNameLst>
                                      </p:cBhvr>
                                      <p:tavLst>
                                        <p:tav tm="0">
                                          <p:val>
                                            <p:fltVal val="0"/>
                                          </p:val>
                                        </p:tav>
                                        <p:tav tm="100000">
                                          <p:val>
                                            <p:strVal val="#ppt_h"/>
                                          </p:val>
                                        </p:tav>
                                      </p:tavLst>
                                    </p:anim>
                                    <p:anim calcmode="lin" valueType="num">
                                      <p:cBhvr>
                                        <p:cTn id="31" dur="500" fill="hold"/>
                                        <p:tgtEl>
                                          <p:spTgt spid="62"/>
                                        </p:tgtEl>
                                        <p:attrNameLst>
                                          <p:attrName>style.rotation</p:attrName>
                                        </p:attrNameLst>
                                      </p:cBhvr>
                                      <p:tavLst>
                                        <p:tav tm="0">
                                          <p:val>
                                            <p:fltVal val="90"/>
                                          </p:val>
                                        </p:tav>
                                        <p:tav tm="100000">
                                          <p:val>
                                            <p:fltVal val="0"/>
                                          </p:val>
                                        </p:tav>
                                      </p:tavLst>
                                    </p:anim>
                                    <p:animEffect transition="in" filter="fade">
                                      <p:cBhvr>
                                        <p:cTn id="32" dur="500"/>
                                        <p:tgtEl>
                                          <p:spTgt spid="62"/>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sp>
        <p:nvSpPr>
          <p:cNvPr id="2" name="grid1">
            <a:extLst>
              <a:ext uri="{FF2B5EF4-FFF2-40B4-BE49-F238E27FC236}">
                <a16:creationId xmlns:a16="http://schemas.microsoft.com/office/drawing/2014/main" id="{D61F9243-FE1A-97E5-7BC6-7862D478981D}"/>
              </a:ext>
            </a:extLst>
          </p:cNvPr>
          <p:cNvSpPr txBox="1"/>
          <p:nvPr/>
        </p:nvSpPr>
        <p:spPr>
          <a:xfrm>
            <a:off x="734150" y="765903"/>
            <a:ext cx="5360074" cy="4405187"/>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6" name="grid2">
            <a:extLst>
              <a:ext uri="{FF2B5EF4-FFF2-40B4-BE49-F238E27FC236}">
                <a16:creationId xmlns:a16="http://schemas.microsoft.com/office/drawing/2014/main" id="{07C19065-355D-20C1-A917-7B7BC40650DF}"/>
              </a:ext>
            </a:extLst>
          </p:cNvPr>
          <p:cNvSpPr txBox="1"/>
          <p:nvPr/>
        </p:nvSpPr>
        <p:spPr>
          <a:xfrm>
            <a:off x="6199796" y="765903"/>
            <a:ext cx="5360074" cy="4405187"/>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8" name="caption1">
            <a:extLst>
              <a:ext uri="{FF2B5EF4-FFF2-40B4-BE49-F238E27FC236}">
                <a16:creationId xmlns:a16="http://schemas.microsoft.com/office/drawing/2014/main" id="{F0B98466-E387-A2D2-F1A1-699370EB4FD7}"/>
              </a:ext>
            </a:extLst>
          </p:cNvPr>
          <p:cNvSpPr txBox="1"/>
          <p:nvPr/>
        </p:nvSpPr>
        <p:spPr>
          <a:xfrm>
            <a:off x="925689" y="966385"/>
            <a:ext cx="5071902"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The</a:t>
            </a:r>
            <a:r>
              <a:rPr lang="en-GB" sz="2400" b="1" dirty="0">
                <a:solidFill>
                  <a:schemeClr val="tx1">
                    <a:lumMod val="65000"/>
                    <a:lumOff val="35000"/>
                  </a:schemeClr>
                </a:solidFill>
              </a:rPr>
              <a:t> national survey manager </a:t>
            </a:r>
            <a:r>
              <a:rPr lang="en-GB" sz="2400" dirty="0">
                <a:solidFill>
                  <a:schemeClr val="tx1">
                    <a:lumMod val="65000"/>
                    <a:lumOff val="35000"/>
                  </a:schemeClr>
                </a:solidFill>
              </a:rPr>
              <a:t>should prepare a training plan, with:</a:t>
            </a:r>
          </a:p>
        </p:txBody>
      </p:sp>
      <p:sp>
        <p:nvSpPr>
          <p:cNvPr id="11" name="TextBox 10">
            <a:extLst>
              <a:ext uri="{FF2B5EF4-FFF2-40B4-BE49-F238E27FC236}">
                <a16:creationId xmlns:a16="http://schemas.microsoft.com/office/drawing/2014/main" id="{03F42100-4748-4B5F-941E-2858E89D3C12}"/>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3. Prepare a training plan</a:t>
            </a:r>
          </a:p>
        </p:txBody>
      </p:sp>
      <p:pic>
        <p:nvPicPr>
          <p:cNvPr id="12" name="Picture 11">
            <a:extLst>
              <a:ext uri="{FF2B5EF4-FFF2-40B4-BE49-F238E27FC236}">
                <a16:creationId xmlns:a16="http://schemas.microsoft.com/office/drawing/2014/main" id="{43C8ED37-C765-4B90-A336-C6AE90135D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4187" y="2169000"/>
            <a:ext cx="2520000" cy="2520000"/>
          </a:xfrm>
          <a:prstGeom prst="rect">
            <a:avLst/>
          </a:prstGeom>
        </p:spPr>
      </p:pic>
      <p:sp>
        <p:nvSpPr>
          <p:cNvPr id="10" name="bulletText1">
            <a:extLst>
              <a:ext uri="{FF2B5EF4-FFF2-40B4-BE49-F238E27FC236}">
                <a16:creationId xmlns:a16="http://schemas.microsoft.com/office/drawing/2014/main" id="{B99EED17-D84A-422A-B240-D3775D3B1721}"/>
              </a:ext>
            </a:extLst>
          </p:cNvPr>
          <p:cNvSpPr txBox="1"/>
          <p:nvPr/>
        </p:nvSpPr>
        <p:spPr>
          <a:xfrm>
            <a:off x="7038951" y="1613146"/>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key activities</a:t>
            </a:r>
          </a:p>
        </p:txBody>
      </p:sp>
      <p:pic>
        <p:nvPicPr>
          <p:cNvPr id="13" name="bullet1">
            <a:extLst>
              <a:ext uri="{FF2B5EF4-FFF2-40B4-BE49-F238E27FC236}">
                <a16:creationId xmlns:a16="http://schemas.microsoft.com/office/drawing/2014/main" id="{E27DEA4A-6240-4B1B-B034-7D092E4A40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9054" y="1761198"/>
            <a:ext cx="117692" cy="122400"/>
          </a:xfrm>
          <a:prstGeom prst="rect">
            <a:avLst/>
          </a:prstGeom>
        </p:spPr>
      </p:pic>
      <p:sp>
        <p:nvSpPr>
          <p:cNvPr id="14" name="bulletText2">
            <a:extLst>
              <a:ext uri="{FF2B5EF4-FFF2-40B4-BE49-F238E27FC236}">
                <a16:creationId xmlns:a16="http://schemas.microsoft.com/office/drawing/2014/main" id="{E51EC365-9ACF-4208-ACFC-AB535EC3D7F8}"/>
              </a:ext>
            </a:extLst>
          </p:cNvPr>
          <p:cNvSpPr txBox="1"/>
          <p:nvPr/>
        </p:nvSpPr>
        <p:spPr>
          <a:xfrm>
            <a:off x="7038951" y="2389157"/>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timelines</a:t>
            </a:r>
          </a:p>
        </p:txBody>
      </p:sp>
      <p:pic>
        <p:nvPicPr>
          <p:cNvPr id="15" name="bullet2">
            <a:extLst>
              <a:ext uri="{FF2B5EF4-FFF2-40B4-BE49-F238E27FC236}">
                <a16:creationId xmlns:a16="http://schemas.microsoft.com/office/drawing/2014/main" id="{B75AB4FE-F0F0-4437-8181-8ED6A46F04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9054" y="2537209"/>
            <a:ext cx="117692" cy="122400"/>
          </a:xfrm>
          <a:prstGeom prst="rect">
            <a:avLst/>
          </a:prstGeom>
        </p:spPr>
      </p:pic>
      <p:sp>
        <p:nvSpPr>
          <p:cNvPr id="16" name="bulletText2">
            <a:extLst>
              <a:ext uri="{FF2B5EF4-FFF2-40B4-BE49-F238E27FC236}">
                <a16:creationId xmlns:a16="http://schemas.microsoft.com/office/drawing/2014/main" id="{4E146EC5-6042-40F7-89A5-A78B6E3BF5C1}"/>
              </a:ext>
            </a:extLst>
          </p:cNvPr>
          <p:cNvSpPr txBox="1"/>
          <p:nvPr/>
        </p:nvSpPr>
        <p:spPr>
          <a:xfrm>
            <a:off x="7038951" y="3165168"/>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staff responsible</a:t>
            </a:r>
          </a:p>
        </p:txBody>
      </p:sp>
      <p:pic>
        <p:nvPicPr>
          <p:cNvPr id="17" name="bullet2">
            <a:extLst>
              <a:ext uri="{FF2B5EF4-FFF2-40B4-BE49-F238E27FC236}">
                <a16:creationId xmlns:a16="http://schemas.microsoft.com/office/drawing/2014/main" id="{F6183A36-326F-4B58-BF0A-52F59A1C1C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9054" y="3313220"/>
            <a:ext cx="117692" cy="122400"/>
          </a:xfrm>
          <a:prstGeom prst="rect">
            <a:avLst/>
          </a:prstGeom>
        </p:spPr>
      </p:pic>
      <p:sp>
        <p:nvSpPr>
          <p:cNvPr id="19" name="TextBox 18">
            <a:extLst>
              <a:ext uri="{FF2B5EF4-FFF2-40B4-BE49-F238E27FC236}">
                <a16:creationId xmlns:a16="http://schemas.microsoft.com/office/drawing/2014/main" id="{F336C127-7096-415F-8A40-BF60DA282B3B}"/>
              </a:ext>
            </a:extLst>
          </p:cNvPr>
          <p:cNvSpPr txBox="1"/>
          <p:nvPr/>
        </p:nvSpPr>
        <p:spPr>
          <a:xfrm>
            <a:off x="806837" y="5371572"/>
            <a:ext cx="10753034"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It is essential that the budget covers training costs.</a:t>
            </a:r>
          </a:p>
        </p:txBody>
      </p:sp>
      <p:sp>
        <p:nvSpPr>
          <p:cNvPr id="20" name="Rectangle 19">
            <a:extLst>
              <a:ext uri="{FF2B5EF4-FFF2-40B4-BE49-F238E27FC236}">
                <a16:creationId xmlns:a16="http://schemas.microsoft.com/office/drawing/2014/main" id="{98794DC5-0726-4883-AD00-19F1D68FF8B3}"/>
              </a:ext>
            </a:extLst>
          </p:cNvPr>
          <p:cNvSpPr/>
          <p:nvPr/>
        </p:nvSpPr>
        <p:spPr>
          <a:xfrm>
            <a:off x="734150" y="5371572"/>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bulletText2">
            <a:extLst>
              <a:ext uri="{FF2B5EF4-FFF2-40B4-BE49-F238E27FC236}">
                <a16:creationId xmlns:a16="http://schemas.microsoft.com/office/drawing/2014/main" id="{ADD4C77D-D3BB-4064-90EA-1C0FCD81624D}"/>
              </a:ext>
            </a:extLst>
          </p:cNvPr>
          <p:cNvSpPr txBox="1"/>
          <p:nvPr/>
        </p:nvSpPr>
        <p:spPr>
          <a:xfrm>
            <a:off x="7038951" y="3936681"/>
            <a:ext cx="46264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budget assigned</a:t>
            </a:r>
          </a:p>
        </p:txBody>
      </p:sp>
      <p:pic>
        <p:nvPicPr>
          <p:cNvPr id="25" name="bullet2">
            <a:extLst>
              <a:ext uri="{FF2B5EF4-FFF2-40B4-BE49-F238E27FC236}">
                <a16:creationId xmlns:a16="http://schemas.microsoft.com/office/drawing/2014/main" id="{43932F64-F4FF-4BE5-A5A5-E8CC208846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9054" y="4084733"/>
            <a:ext cx="117692" cy="122400"/>
          </a:xfrm>
          <a:prstGeom prst="rect">
            <a:avLst/>
          </a:prstGeom>
        </p:spPr>
      </p:pic>
    </p:spTree>
    <p:custDataLst>
      <p:tags r:id="rId1"/>
    </p:custDataLst>
    <p:extLst>
      <p:ext uri="{BB962C8B-B14F-4D97-AF65-F5344CB8AC3E}">
        <p14:creationId xmlns:p14="http://schemas.microsoft.com/office/powerpoint/2010/main" val="30681541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500"/>
                            </p:stCondLst>
                            <p:childTnLst>
                              <p:par>
                                <p:cTn id="21" presetID="31"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 calcmode="lin" valueType="num">
                                      <p:cBhvr>
                                        <p:cTn id="25" dur="500" fill="hold"/>
                                        <p:tgtEl>
                                          <p:spTgt spid="13"/>
                                        </p:tgtEl>
                                        <p:attrNameLst>
                                          <p:attrName>style.rotation</p:attrName>
                                        </p:attrNameLst>
                                      </p:cBhvr>
                                      <p:tavLst>
                                        <p:tav tm="0">
                                          <p:val>
                                            <p:fltVal val="90"/>
                                          </p:val>
                                        </p:tav>
                                        <p:tav tm="100000">
                                          <p:val>
                                            <p:fltVal val="0"/>
                                          </p:val>
                                        </p:tav>
                                      </p:tavLst>
                                    </p:anim>
                                    <p:animEffect transition="in" filter="fade">
                                      <p:cBhvr>
                                        <p:cTn id="26" dur="500"/>
                                        <p:tgtEl>
                                          <p:spTgt spid="1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 calcmode="lin" valueType="num">
                                      <p:cBhvr>
                                        <p:cTn id="37" dur="500" fill="hold"/>
                                        <p:tgtEl>
                                          <p:spTgt spid="15"/>
                                        </p:tgtEl>
                                        <p:attrNameLst>
                                          <p:attrName>style.rotation</p:attrName>
                                        </p:attrNameLst>
                                      </p:cBhvr>
                                      <p:tavLst>
                                        <p:tav tm="0">
                                          <p:val>
                                            <p:fltVal val="90"/>
                                          </p:val>
                                        </p:tav>
                                        <p:tav tm="100000">
                                          <p:val>
                                            <p:fltVal val="0"/>
                                          </p:val>
                                        </p:tav>
                                      </p:tavLst>
                                    </p:anim>
                                    <p:animEffect transition="in" filter="fade">
                                      <p:cBhvr>
                                        <p:cTn id="38" dur="500"/>
                                        <p:tgtEl>
                                          <p:spTgt spid="15"/>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fltVal val="0"/>
                                          </p:val>
                                        </p:tav>
                                        <p:tav tm="100000">
                                          <p:val>
                                            <p:strVal val="#ppt_h"/>
                                          </p:val>
                                        </p:tav>
                                      </p:tavLst>
                                    </p:anim>
                                    <p:anim calcmode="lin" valueType="num">
                                      <p:cBhvr>
                                        <p:cTn id="49" dur="500" fill="hold"/>
                                        <p:tgtEl>
                                          <p:spTgt spid="17"/>
                                        </p:tgtEl>
                                        <p:attrNameLst>
                                          <p:attrName>style.rotation</p:attrName>
                                        </p:attrNameLst>
                                      </p:cBhvr>
                                      <p:tavLst>
                                        <p:tav tm="0">
                                          <p:val>
                                            <p:fltVal val="90"/>
                                          </p:val>
                                        </p:tav>
                                        <p:tav tm="100000">
                                          <p:val>
                                            <p:fltVal val="0"/>
                                          </p:val>
                                        </p:tav>
                                      </p:tavLst>
                                    </p:anim>
                                    <p:animEffect transition="in" filter="fade">
                                      <p:cBhvr>
                                        <p:cTn id="50" dur="500"/>
                                        <p:tgtEl>
                                          <p:spTgt spid="17"/>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p:cTn id="59" dur="500" fill="hold"/>
                                        <p:tgtEl>
                                          <p:spTgt spid="25"/>
                                        </p:tgtEl>
                                        <p:attrNameLst>
                                          <p:attrName>ppt_w</p:attrName>
                                        </p:attrNameLst>
                                      </p:cBhvr>
                                      <p:tavLst>
                                        <p:tav tm="0">
                                          <p:val>
                                            <p:fltVal val="0"/>
                                          </p:val>
                                        </p:tav>
                                        <p:tav tm="100000">
                                          <p:val>
                                            <p:strVal val="#ppt_w"/>
                                          </p:val>
                                        </p:tav>
                                      </p:tavLst>
                                    </p:anim>
                                    <p:anim calcmode="lin" valueType="num">
                                      <p:cBhvr>
                                        <p:cTn id="60" dur="500" fill="hold"/>
                                        <p:tgtEl>
                                          <p:spTgt spid="25"/>
                                        </p:tgtEl>
                                        <p:attrNameLst>
                                          <p:attrName>ppt_h</p:attrName>
                                        </p:attrNameLst>
                                      </p:cBhvr>
                                      <p:tavLst>
                                        <p:tav tm="0">
                                          <p:val>
                                            <p:fltVal val="0"/>
                                          </p:val>
                                        </p:tav>
                                        <p:tav tm="100000">
                                          <p:val>
                                            <p:strVal val="#ppt_h"/>
                                          </p:val>
                                        </p:tav>
                                      </p:tavLst>
                                    </p:anim>
                                    <p:anim calcmode="lin" valueType="num">
                                      <p:cBhvr>
                                        <p:cTn id="61" dur="500" fill="hold"/>
                                        <p:tgtEl>
                                          <p:spTgt spid="25"/>
                                        </p:tgtEl>
                                        <p:attrNameLst>
                                          <p:attrName>style.rotation</p:attrName>
                                        </p:attrNameLst>
                                      </p:cBhvr>
                                      <p:tavLst>
                                        <p:tav tm="0">
                                          <p:val>
                                            <p:fltVal val="90"/>
                                          </p:val>
                                        </p:tav>
                                        <p:tav tm="100000">
                                          <p:val>
                                            <p:fltVal val="0"/>
                                          </p:val>
                                        </p:tav>
                                      </p:tavLst>
                                    </p:anim>
                                    <p:animEffect transition="in" filter="fade">
                                      <p:cBhvr>
                                        <p:cTn id="62" dur="500"/>
                                        <p:tgtEl>
                                          <p:spTgt spid="25"/>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p:cTn id="71" dur="500" fill="hold"/>
                                        <p:tgtEl>
                                          <p:spTgt spid="20"/>
                                        </p:tgtEl>
                                        <p:attrNameLst>
                                          <p:attrName>ppt_w</p:attrName>
                                        </p:attrNameLst>
                                      </p:cBhvr>
                                      <p:tavLst>
                                        <p:tav tm="0">
                                          <p:val>
                                            <p:fltVal val="0"/>
                                          </p:val>
                                        </p:tav>
                                        <p:tav tm="100000">
                                          <p:val>
                                            <p:strVal val="#ppt_w"/>
                                          </p:val>
                                        </p:tav>
                                      </p:tavLst>
                                    </p:anim>
                                    <p:anim calcmode="lin" valueType="num">
                                      <p:cBhvr>
                                        <p:cTn id="72" dur="500" fill="hold"/>
                                        <p:tgtEl>
                                          <p:spTgt spid="20"/>
                                        </p:tgtEl>
                                        <p:attrNameLst>
                                          <p:attrName>ppt_h</p:attrName>
                                        </p:attrNameLst>
                                      </p:cBhvr>
                                      <p:tavLst>
                                        <p:tav tm="0">
                                          <p:val>
                                            <p:fltVal val="0"/>
                                          </p:val>
                                        </p:tav>
                                        <p:tav tm="100000">
                                          <p:val>
                                            <p:strVal val="#ppt_h"/>
                                          </p:val>
                                        </p:tav>
                                      </p:tavLst>
                                    </p:anim>
                                    <p:animEffect transition="in" filter="fade">
                                      <p:cBhvr>
                                        <p:cTn id="73" dur="500"/>
                                        <p:tgtEl>
                                          <p:spTgt spid="20"/>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wipe(left)">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p:bldP spid="10" grpId="0"/>
      <p:bldP spid="14" grpId="0"/>
      <p:bldP spid="16" grpId="0"/>
      <p:bldP spid="19" grpId="0" animBg="1"/>
      <p:bldP spid="20" grpId="0" animBg="1"/>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56167" cy="611122"/>
            <a:chOff x="-1235" y="-815"/>
            <a:chExt cx="11956167"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1220783" cy="584775"/>
            </a:xfrm>
            <a:prstGeom prst="rect">
              <a:avLst/>
            </a:prstGeom>
            <a:noFill/>
          </p:spPr>
          <p:txBody>
            <a:bodyPr wrap="square">
              <a:spAutoFit/>
            </a:bodyPr>
            <a:lstStyle/>
            <a:p>
              <a:r>
                <a:rPr lang="en-GB" sz="3200" dirty="0">
                  <a:solidFill>
                    <a:srgbClr val="595959"/>
                  </a:solidFill>
                </a:rPr>
                <a:t>3. Prepare a training plan</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3" name="healthcare facility">
            <a:extLst>
              <a:ext uri="{FF2B5EF4-FFF2-40B4-BE49-F238E27FC236}">
                <a16:creationId xmlns:a16="http://schemas.microsoft.com/office/drawing/2014/main" id="{03B8AB9D-0E54-411D-B59B-C847415B70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6514" y="1291860"/>
            <a:ext cx="4560924" cy="3145464"/>
          </a:xfrm>
          <a:prstGeom prst="rect">
            <a:avLst/>
          </a:prstGeom>
        </p:spPr>
      </p:pic>
      <p:sp>
        <p:nvSpPr>
          <p:cNvPr id="8" name="TextBox 7">
            <a:extLst>
              <a:ext uri="{FF2B5EF4-FFF2-40B4-BE49-F238E27FC236}">
                <a16:creationId xmlns:a16="http://schemas.microsoft.com/office/drawing/2014/main" id="{27F6C32E-4776-42BC-89E7-D970FF4ADC5A}"/>
              </a:ext>
            </a:extLst>
          </p:cNvPr>
          <p:cNvSpPr txBox="1"/>
          <p:nvPr/>
        </p:nvSpPr>
        <p:spPr>
          <a:xfrm>
            <a:off x="609456" y="4842009"/>
            <a:ext cx="10973087"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We are now going to review some of the most important activities </a:t>
            </a:r>
            <a:br>
              <a:rPr lang="en-GB" sz="2400" dirty="0"/>
            </a:br>
            <a:r>
              <a:rPr lang="en-GB" sz="2400" dirty="0"/>
              <a:t>in planning for the data collection training workshop.</a:t>
            </a:r>
          </a:p>
        </p:txBody>
      </p:sp>
      <p:sp>
        <p:nvSpPr>
          <p:cNvPr id="9" name="Rectangle 8">
            <a:extLst>
              <a:ext uri="{FF2B5EF4-FFF2-40B4-BE49-F238E27FC236}">
                <a16:creationId xmlns:a16="http://schemas.microsoft.com/office/drawing/2014/main" id="{23BE2AFC-B1F4-4210-A913-D765BB406F6F}"/>
              </a:ext>
            </a:extLst>
          </p:cNvPr>
          <p:cNvSpPr/>
          <p:nvPr/>
        </p:nvSpPr>
        <p:spPr>
          <a:xfrm>
            <a:off x="536770" y="4842009"/>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ver">
            <a:extLst>
              <a:ext uri="{FF2B5EF4-FFF2-40B4-BE49-F238E27FC236}">
                <a16:creationId xmlns:a16="http://schemas.microsoft.com/office/drawing/2014/main" id="{2C95D2BA-AC1B-4B82-903C-44969C25B12F}"/>
              </a:ext>
            </a:extLst>
          </p:cNvPr>
          <p:cNvSpPr/>
          <p:nvPr/>
        </p:nvSpPr>
        <p:spPr>
          <a:xfrm>
            <a:off x="214489" y="880533"/>
            <a:ext cx="11604978" cy="563315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AA506B9A-BA72-4F4F-99CB-0FB0867A80C0}"/>
              </a:ext>
            </a:extLst>
          </p:cNvPr>
          <p:cNvSpPr txBox="1"/>
          <p:nvPr/>
        </p:nvSpPr>
        <p:spPr>
          <a:xfrm>
            <a:off x="532039" y="3777990"/>
            <a:ext cx="3524036" cy="2238456"/>
          </a:xfrm>
          <a:prstGeom prst="rect">
            <a:avLst/>
          </a:prstGeom>
          <a:solidFill>
            <a:srgbClr val="98D7CE"/>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be as close as possible to the start date of data collection</a:t>
            </a:r>
          </a:p>
        </p:txBody>
      </p:sp>
      <p:grpSp>
        <p:nvGrpSpPr>
          <p:cNvPr id="11" name="circle 1">
            <a:extLst>
              <a:ext uri="{FF2B5EF4-FFF2-40B4-BE49-F238E27FC236}">
                <a16:creationId xmlns:a16="http://schemas.microsoft.com/office/drawing/2014/main" id="{DF1471B2-4A5B-402A-A89A-8271844770A9}"/>
              </a:ext>
            </a:extLst>
          </p:cNvPr>
          <p:cNvGrpSpPr/>
          <p:nvPr/>
        </p:nvGrpSpPr>
        <p:grpSpPr>
          <a:xfrm>
            <a:off x="1094224" y="1966598"/>
            <a:ext cx="2399666" cy="2399666"/>
            <a:chOff x="470234" y="1852537"/>
            <a:chExt cx="2295039" cy="2295039"/>
          </a:xfrm>
        </p:grpSpPr>
        <p:sp>
          <p:nvSpPr>
            <p:cNvPr id="12" name="circle">
              <a:extLst>
                <a:ext uri="{FF2B5EF4-FFF2-40B4-BE49-F238E27FC236}">
                  <a16:creationId xmlns:a16="http://schemas.microsoft.com/office/drawing/2014/main" id="{6BDCF1FB-1D37-4F8F-B29E-ECB4BBF6F09B}"/>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593BFC85-8D37-4C1B-BBE1-C144D2486D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329" y="2467883"/>
              <a:ext cx="1532630" cy="1243677"/>
            </a:xfrm>
            <a:prstGeom prst="rect">
              <a:avLst/>
            </a:prstGeom>
          </p:spPr>
        </p:pic>
      </p:grpSp>
      <p:sp>
        <p:nvSpPr>
          <p:cNvPr id="14" name="TextBox 13">
            <a:extLst>
              <a:ext uri="{FF2B5EF4-FFF2-40B4-BE49-F238E27FC236}">
                <a16:creationId xmlns:a16="http://schemas.microsoft.com/office/drawing/2014/main" id="{C4D9CBC1-29FA-415F-8D69-E906CF8DD416}"/>
              </a:ext>
            </a:extLst>
          </p:cNvPr>
          <p:cNvSpPr txBox="1"/>
          <p:nvPr/>
        </p:nvSpPr>
        <p:spPr>
          <a:xfrm>
            <a:off x="4341483" y="3777990"/>
            <a:ext cx="3524036" cy="2238456"/>
          </a:xfrm>
          <a:prstGeom prst="rect">
            <a:avLst/>
          </a:prstGeom>
          <a:solidFill>
            <a:srgbClr val="98D7CE"/>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solidFill>
                  <a:srgbClr val="595959"/>
                </a:solidFill>
              </a:rPr>
              <a:t>not</a:t>
            </a:r>
            <a:r>
              <a:rPr lang="en-GB" sz="2400" dirty="0">
                <a:solidFill>
                  <a:srgbClr val="595959"/>
                </a:solidFill>
              </a:rPr>
              <a:t> be scheduled when conditions may delay data collection</a:t>
            </a:r>
          </a:p>
        </p:txBody>
      </p:sp>
      <p:grpSp>
        <p:nvGrpSpPr>
          <p:cNvPr id="15" name="circle 1">
            <a:extLst>
              <a:ext uri="{FF2B5EF4-FFF2-40B4-BE49-F238E27FC236}">
                <a16:creationId xmlns:a16="http://schemas.microsoft.com/office/drawing/2014/main" id="{4F7D7C9F-9C35-4B4F-9664-212A11C0CD8C}"/>
              </a:ext>
            </a:extLst>
          </p:cNvPr>
          <p:cNvGrpSpPr/>
          <p:nvPr/>
        </p:nvGrpSpPr>
        <p:grpSpPr>
          <a:xfrm>
            <a:off x="4903668" y="1966598"/>
            <a:ext cx="2399666" cy="2399666"/>
            <a:chOff x="470234" y="1852537"/>
            <a:chExt cx="2295039" cy="2295039"/>
          </a:xfrm>
        </p:grpSpPr>
        <p:sp>
          <p:nvSpPr>
            <p:cNvPr id="16" name="circle">
              <a:extLst>
                <a:ext uri="{FF2B5EF4-FFF2-40B4-BE49-F238E27FC236}">
                  <a16:creationId xmlns:a16="http://schemas.microsoft.com/office/drawing/2014/main" id="{4C96F095-2C53-4379-A7A4-49C918603641}"/>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7BA5C9B3-A46C-4F2C-87C8-48A3A93FC4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265" y="2347450"/>
              <a:ext cx="1642722" cy="1364110"/>
            </a:xfrm>
            <a:prstGeom prst="rect">
              <a:avLst/>
            </a:prstGeom>
          </p:spPr>
        </p:pic>
      </p:grpSp>
      <p:sp>
        <p:nvSpPr>
          <p:cNvPr id="18" name="TextBox 17">
            <a:extLst>
              <a:ext uri="{FF2B5EF4-FFF2-40B4-BE49-F238E27FC236}">
                <a16:creationId xmlns:a16="http://schemas.microsoft.com/office/drawing/2014/main" id="{BEED5503-BD6A-470C-9046-54FB3B6018C9}"/>
              </a:ext>
            </a:extLst>
          </p:cNvPr>
          <p:cNvSpPr txBox="1"/>
          <p:nvPr/>
        </p:nvSpPr>
        <p:spPr>
          <a:xfrm>
            <a:off x="8150927" y="3777990"/>
            <a:ext cx="3524036" cy="2238456"/>
          </a:xfrm>
          <a:prstGeom prst="rect">
            <a:avLst/>
          </a:prstGeom>
          <a:solidFill>
            <a:srgbClr val="98D7CE"/>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be attended by all of the survey personnel (advise them of dates early)</a:t>
            </a:r>
          </a:p>
        </p:txBody>
      </p:sp>
      <p:grpSp>
        <p:nvGrpSpPr>
          <p:cNvPr id="22" name="circle 1">
            <a:extLst>
              <a:ext uri="{FF2B5EF4-FFF2-40B4-BE49-F238E27FC236}">
                <a16:creationId xmlns:a16="http://schemas.microsoft.com/office/drawing/2014/main" id="{90D615FF-3576-47CA-B57D-502655468607}"/>
              </a:ext>
            </a:extLst>
          </p:cNvPr>
          <p:cNvGrpSpPr/>
          <p:nvPr/>
        </p:nvGrpSpPr>
        <p:grpSpPr>
          <a:xfrm>
            <a:off x="8713112" y="1966598"/>
            <a:ext cx="2399666" cy="2399666"/>
            <a:chOff x="470234" y="1852537"/>
            <a:chExt cx="2295039" cy="2295039"/>
          </a:xfrm>
        </p:grpSpPr>
        <p:sp>
          <p:nvSpPr>
            <p:cNvPr id="23" name="circle">
              <a:extLst>
                <a:ext uri="{FF2B5EF4-FFF2-40B4-BE49-F238E27FC236}">
                  <a16:creationId xmlns:a16="http://schemas.microsoft.com/office/drawing/2014/main" id="{2E0EFC01-2EFF-4D2F-B5FE-13FC0FB3490F}"/>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2DC4AEB4-6AF6-40CD-B8A5-FEA542F7C3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0192" y="1982495"/>
              <a:ext cx="2035123" cy="2035123"/>
            </a:xfrm>
            <a:prstGeom prst="rect">
              <a:avLst/>
            </a:prstGeom>
          </p:spPr>
        </p:pic>
      </p:grpSp>
      <p:sp>
        <p:nvSpPr>
          <p:cNvPr id="25" name="Sentence stem">
            <a:extLst>
              <a:ext uri="{FF2B5EF4-FFF2-40B4-BE49-F238E27FC236}">
                <a16:creationId xmlns:a16="http://schemas.microsoft.com/office/drawing/2014/main" id="{D2B835DB-3223-47AD-9A6A-6289625758FA}"/>
              </a:ext>
            </a:extLst>
          </p:cNvPr>
          <p:cNvSpPr txBox="1"/>
          <p:nvPr/>
        </p:nvSpPr>
        <p:spPr>
          <a:xfrm>
            <a:off x="791921" y="1070701"/>
            <a:ext cx="966291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For scheduling purposes, the training workshop should:</a:t>
            </a:r>
          </a:p>
        </p:txBody>
      </p:sp>
    </p:spTree>
    <p:custDataLst>
      <p:tags r:id="rId1"/>
    </p:custDataLst>
    <p:extLst>
      <p:ext uri="{BB962C8B-B14F-4D97-AF65-F5344CB8AC3E}">
        <p14:creationId xmlns:p14="http://schemas.microsoft.com/office/powerpoint/2010/main" val="6658847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 calcmode="lin" valueType="num">
                                      <p:cBhvr>
                                        <p:cTn id="33" dur="500" fill="hold"/>
                                        <p:tgtEl>
                                          <p:spTgt spid="11"/>
                                        </p:tgtEl>
                                        <p:attrNameLst>
                                          <p:attrName>style.rotation</p:attrName>
                                        </p:attrNameLst>
                                      </p:cBhvr>
                                      <p:tavLst>
                                        <p:tav tm="0">
                                          <p:val>
                                            <p:fltVal val="90"/>
                                          </p:val>
                                        </p:tav>
                                        <p:tav tm="100000">
                                          <p:val>
                                            <p:fltVal val="0"/>
                                          </p:val>
                                        </p:tav>
                                      </p:tavLst>
                                    </p:anim>
                                    <p:animEffect transition="in" filter="fade">
                                      <p:cBhvr>
                                        <p:cTn id="34" dur="500"/>
                                        <p:tgtEl>
                                          <p:spTgt spid="1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 calcmode="lin" valueType="num">
                                      <p:cBhvr>
                                        <p:cTn id="44" dur="500" fill="hold"/>
                                        <p:tgtEl>
                                          <p:spTgt spid="15"/>
                                        </p:tgtEl>
                                        <p:attrNameLst>
                                          <p:attrName>style.rotation</p:attrName>
                                        </p:attrNameLst>
                                      </p:cBhvr>
                                      <p:tavLst>
                                        <p:tav tm="0">
                                          <p:val>
                                            <p:fltVal val="90"/>
                                          </p:val>
                                        </p:tav>
                                        <p:tav tm="100000">
                                          <p:val>
                                            <p:fltVal val="0"/>
                                          </p:val>
                                        </p:tav>
                                      </p:tavLst>
                                    </p:anim>
                                    <p:animEffect transition="in" filter="fade">
                                      <p:cBhvr>
                                        <p:cTn id="45" dur="500"/>
                                        <p:tgtEl>
                                          <p:spTgt spid="15"/>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p:cTn id="53" dur="500" fill="hold"/>
                                        <p:tgtEl>
                                          <p:spTgt spid="22"/>
                                        </p:tgtEl>
                                        <p:attrNameLst>
                                          <p:attrName>ppt_w</p:attrName>
                                        </p:attrNameLst>
                                      </p:cBhvr>
                                      <p:tavLst>
                                        <p:tav tm="0">
                                          <p:val>
                                            <p:fltVal val="0"/>
                                          </p:val>
                                        </p:tav>
                                        <p:tav tm="100000">
                                          <p:val>
                                            <p:strVal val="#ppt_w"/>
                                          </p:val>
                                        </p:tav>
                                      </p:tavLst>
                                    </p:anim>
                                    <p:anim calcmode="lin" valueType="num">
                                      <p:cBhvr>
                                        <p:cTn id="54" dur="500" fill="hold"/>
                                        <p:tgtEl>
                                          <p:spTgt spid="22"/>
                                        </p:tgtEl>
                                        <p:attrNameLst>
                                          <p:attrName>ppt_h</p:attrName>
                                        </p:attrNameLst>
                                      </p:cBhvr>
                                      <p:tavLst>
                                        <p:tav tm="0">
                                          <p:val>
                                            <p:fltVal val="0"/>
                                          </p:val>
                                        </p:tav>
                                        <p:tav tm="100000">
                                          <p:val>
                                            <p:strVal val="#ppt_h"/>
                                          </p:val>
                                        </p:tav>
                                      </p:tavLst>
                                    </p:anim>
                                    <p:anim calcmode="lin" valueType="num">
                                      <p:cBhvr>
                                        <p:cTn id="55" dur="500" fill="hold"/>
                                        <p:tgtEl>
                                          <p:spTgt spid="22"/>
                                        </p:tgtEl>
                                        <p:attrNameLst>
                                          <p:attrName>style.rotation</p:attrName>
                                        </p:attrNameLst>
                                      </p:cBhvr>
                                      <p:tavLst>
                                        <p:tav tm="0">
                                          <p:val>
                                            <p:fltVal val="90"/>
                                          </p:val>
                                        </p:tav>
                                        <p:tav tm="100000">
                                          <p:val>
                                            <p:fltVal val="0"/>
                                          </p:val>
                                        </p:tav>
                                      </p:tavLst>
                                    </p:anim>
                                    <p:animEffect transition="in" filter="fade">
                                      <p:cBhvr>
                                        <p:cTn id="56" dur="500"/>
                                        <p:tgtEl>
                                          <p:spTgt spid="22"/>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left)">
                                      <p:cBhvr>
                                        <p:cTn id="5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animBg="1"/>
      <p:bldP spid="10" grpId="0" animBg="1"/>
      <p:bldP spid="14" grpId="0" animBg="1"/>
      <p:bldP spid="18" grpId="0" animBg="1"/>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9739595" cy="611122"/>
            <a:chOff x="-1235" y="-815"/>
            <a:chExt cx="973959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9004210" cy="584775"/>
            </a:xfrm>
            <a:prstGeom prst="rect">
              <a:avLst/>
            </a:prstGeom>
            <a:noFill/>
          </p:spPr>
          <p:txBody>
            <a:bodyPr wrap="square">
              <a:spAutoFit/>
            </a:bodyPr>
            <a:lstStyle/>
            <a:p>
              <a:r>
                <a:rPr lang="en-GB" sz="3200" dirty="0">
                  <a:solidFill>
                    <a:srgbClr val="595959"/>
                  </a:solidFill>
                </a:rPr>
                <a:t>3. Prepare a training plan: selecting the venue</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7" name="grid1">
            <a:extLst>
              <a:ext uri="{FF2B5EF4-FFF2-40B4-BE49-F238E27FC236}">
                <a16:creationId xmlns:a16="http://schemas.microsoft.com/office/drawing/2014/main" id="{F51B79F5-8770-499D-8204-E5E5F5A43EA0}"/>
              </a:ext>
            </a:extLst>
          </p:cNvPr>
          <p:cNvSpPr txBox="1"/>
          <p:nvPr/>
        </p:nvSpPr>
        <p:spPr>
          <a:xfrm>
            <a:off x="616654" y="832127"/>
            <a:ext cx="10949158"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28" name="Picture 27">
            <a:extLst>
              <a:ext uri="{FF2B5EF4-FFF2-40B4-BE49-F238E27FC236}">
                <a16:creationId xmlns:a16="http://schemas.microsoft.com/office/drawing/2014/main" id="{F6930B64-10A9-4961-B92E-0CEC7994D6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626" y="997992"/>
            <a:ext cx="1333476" cy="843972"/>
          </a:xfrm>
          <a:prstGeom prst="rect">
            <a:avLst/>
          </a:prstGeom>
        </p:spPr>
      </p:pic>
      <p:sp>
        <p:nvSpPr>
          <p:cNvPr id="2" name="grid1">
            <a:extLst>
              <a:ext uri="{FF2B5EF4-FFF2-40B4-BE49-F238E27FC236}">
                <a16:creationId xmlns:a16="http://schemas.microsoft.com/office/drawing/2014/main" id="{8C18C09F-68F9-86A3-B498-2B0F8BD8CF00}"/>
              </a:ext>
            </a:extLst>
          </p:cNvPr>
          <p:cNvSpPr txBox="1"/>
          <p:nvPr/>
        </p:nvSpPr>
        <p:spPr>
          <a:xfrm>
            <a:off x="635737" y="2151039"/>
            <a:ext cx="5305829" cy="4362649"/>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4" name="grid2">
            <a:extLst>
              <a:ext uri="{FF2B5EF4-FFF2-40B4-BE49-F238E27FC236}">
                <a16:creationId xmlns:a16="http://schemas.microsoft.com/office/drawing/2014/main" id="{7873A0B7-B47F-72FB-B5DE-CD656D4CFCA3}"/>
              </a:ext>
            </a:extLst>
          </p:cNvPr>
          <p:cNvSpPr txBox="1"/>
          <p:nvPr/>
        </p:nvSpPr>
        <p:spPr>
          <a:xfrm>
            <a:off x="6250435" y="2151039"/>
            <a:ext cx="5360074" cy="4362649"/>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5" name="Sentence stem">
            <a:extLst>
              <a:ext uri="{FF2B5EF4-FFF2-40B4-BE49-F238E27FC236}">
                <a16:creationId xmlns:a16="http://schemas.microsoft.com/office/drawing/2014/main" id="{14574BA7-DE59-5B6E-31EC-01D234EA4EC8}"/>
              </a:ext>
            </a:extLst>
          </p:cNvPr>
          <p:cNvSpPr txBox="1"/>
          <p:nvPr/>
        </p:nvSpPr>
        <p:spPr>
          <a:xfrm>
            <a:off x="2875854" y="1194012"/>
            <a:ext cx="8658136"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When </a:t>
            </a:r>
            <a:r>
              <a:rPr lang="en-GB" sz="2400" b="1" dirty="0">
                <a:solidFill>
                  <a:schemeClr val="tx1">
                    <a:lumMod val="65000"/>
                    <a:lumOff val="35000"/>
                  </a:schemeClr>
                </a:solidFill>
              </a:rPr>
              <a:t>selecting the venue</a:t>
            </a:r>
            <a:r>
              <a:rPr lang="en-GB" sz="2400" dirty="0">
                <a:solidFill>
                  <a:schemeClr val="tx1">
                    <a:lumMod val="65000"/>
                    <a:lumOff val="35000"/>
                  </a:schemeClr>
                </a:solidFill>
              </a:rPr>
              <a:t>, it is important to consider: </a:t>
            </a:r>
          </a:p>
        </p:txBody>
      </p:sp>
      <p:sp>
        <p:nvSpPr>
          <p:cNvPr id="6" name="bulletText1">
            <a:extLst>
              <a:ext uri="{FF2B5EF4-FFF2-40B4-BE49-F238E27FC236}">
                <a16:creationId xmlns:a16="http://schemas.microsoft.com/office/drawing/2014/main" id="{D30CADA2-CDF3-522F-3653-D5CE2A9F5C2A}"/>
              </a:ext>
            </a:extLst>
          </p:cNvPr>
          <p:cNvSpPr txBox="1"/>
          <p:nvPr/>
        </p:nvSpPr>
        <p:spPr>
          <a:xfrm>
            <a:off x="1289824" y="2396393"/>
            <a:ext cx="4661717"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availability of a room of appropriate size</a:t>
            </a:r>
          </a:p>
        </p:txBody>
      </p:sp>
      <p:sp>
        <p:nvSpPr>
          <p:cNvPr id="7" name="bulletText2">
            <a:extLst>
              <a:ext uri="{FF2B5EF4-FFF2-40B4-BE49-F238E27FC236}">
                <a16:creationId xmlns:a16="http://schemas.microsoft.com/office/drawing/2014/main" id="{1E74E2AE-2047-230A-0BE0-5C7FBD0E2F30}"/>
              </a:ext>
            </a:extLst>
          </p:cNvPr>
          <p:cNvSpPr txBox="1"/>
          <p:nvPr/>
        </p:nvSpPr>
        <p:spPr>
          <a:xfrm>
            <a:off x="1289823" y="3451004"/>
            <a:ext cx="452872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adequate ventilation and cooling/heating</a:t>
            </a:r>
          </a:p>
        </p:txBody>
      </p:sp>
      <p:pic>
        <p:nvPicPr>
          <p:cNvPr id="10" name="bullet01">
            <a:extLst>
              <a:ext uri="{FF2B5EF4-FFF2-40B4-BE49-F238E27FC236}">
                <a16:creationId xmlns:a16="http://schemas.microsoft.com/office/drawing/2014/main" id="{851A2206-5871-C3B4-0AD5-2582BCC49F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557" y="2530293"/>
            <a:ext cx="117692" cy="122400"/>
          </a:xfrm>
          <a:prstGeom prst="rect">
            <a:avLst/>
          </a:prstGeom>
        </p:spPr>
      </p:pic>
      <p:pic>
        <p:nvPicPr>
          <p:cNvPr id="11" name="bullet02">
            <a:extLst>
              <a:ext uri="{FF2B5EF4-FFF2-40B4-BE49-F238E27FC236}">
                <a16:creationId xmlns:a16="http://schemas.microsoft.com/office/drawing/2014/main" id="{381913A5-A5C5-0903-349D-7AC71E49EB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626" y="3607420"/>
            <a:ext cx="117692" cy="122400"/>
          </a:xfrm>
          <a:prstGeom prst="rect">
            <a:avLst/>
          </a:prstGeom>
        </p:spPr>
      </p:pic>
      <p:sp>
        <p:nvSpPr>
          <p:cNvPr id="12" name="bulletText1">
            <a:extLst>
              <a:ext uri="{FF2B5EF4-FFF2-40B4-BE49-F238E27FC236}">
                <a16:creationId xmlns:a16="http://schemas.microsoft.com/office/drawing/2014/main" id="{81E32DF4-BEC8-9B6D-456D-3B8E011112BD}"/>
              </a:ext>
            </a:extLst>
          </p:cNvPr>
          <p:cNvSpPr txBox="1"/>
          <p:nvPr/>
        </p:nvSpPr>
        <p:spPr>
          <a:xfrm>
            <a:off x="6904095" y="2381536"/>
            <a:ext cx="4661717"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proximity to health facilities that can be surveyed</a:t>
            </a:r>
          </a:p>
        </p:txBody>
      </p:sp>
      <p:sp>
        <p:nvSpPr>
          <p:cNvPr id="13" name="bulletText2">
            <a:extLst>
              <a:ext uri="{FF2B5EF4-FFF2-40B4-BE49-F238E27FC236}">
                <a16:creationId xmlns:a16="http://schemas.microsoft.com/office/drawing/2014/main" id="{B2626603-0DE6-ABE3-21E3-310231CAFA9C}"/>
              </a:ext>
            </a:extLst>
          </p:cNvPr>
          <p:cNvSpPr txBox="1"/>
          <p:nvPr/>
        </p:nvSpPr>
        <p:spPr>
          <a:xfrm>
            <a:off x="6913644" y="3424389"/>
            <a:ext cx="4519180"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accessibility by routine modes of transport</a:t>
            </a:r>
          </a:p>
        </p:txBody>
      </p:sp>
      <p:pic>
        <p:nvPicPr>
          <p:cNvPr id="14" name="bullet01">
            <a:extLst>
              <a:ext uri="{FF2B5EF4-FFF2-40B4-BE49-F238E27FC236}">
                <a16:creationId xmlns:a16="http://schemas.microsoft.com/office/drawing/2014/main" id="{E5C3535F-023C-1ED3-5DC3-08F2CFA066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8584" y="2534337"/>
            <a:ext cx="117692" cy="122400"/>
          </a:xfrm>
          <a:prstGeom prst="rect">
            <a:avLst/>
          </a:prstGeom>
        </p:spPr>
      </p:pic>
      <p:pic>
        <p:nvPicPr>
          <p:cNvPr id="15" name="bullet02">
            <a:extLst>
              <a:ext uri="{FF2B5EF4-FFF2-40B4-BE49-F238E27FC236}">
                <a16:creationId xmlns:a16="http://schemas.microsoft.com/office/drawing/2014/main" id="{E18B19C3-39BD-B77D-1556-D7E8FEE1BB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0245" y="3577190"/>
            <a:ext cx="117692" cy="122400"/>
          </a:xfrm>
          <a:prstGeom prst="rect">
            <a:avLst/>
          </a:prstGeom>
        </p:spPr>
      </p:pic>
      <p:sp>
        <p:nvSpPr>
          <p:cNvPr id="16" name="bulletText2">
            <a:extLst>
              <a:ext uri="{FF2B5EF4-FFF2-40B4-BE49-F238E27FC236}">
                <a16:creationId xmlns:a16="http://schemas.microsoft.com/office/drawing/2014/main" id="{05192122-A429-3C4F-E787-1AC88646E2D4}"/>
              </a:ext>
            </a:extLst>
          </p:cNvPr>
          <p:cNvSpPr txBox="1"/>
          <p:nvPr/>
        </p:nvSpPr>
        <p:spPr>
          <a:xfrm>
            <a:off x="1289822" y="4505615"/>
            <a:ext cx="4411037"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means of darkening the room to ensure visibility</a:t>
            </a:r>
          </a:p>
        </p:txBody>
      </p:sp>
      <p:pic>
        <p:nvPicPr>
          <p:cNvPr id="17" name="bullet02">
            <a:extLst>
              <a:ext uri="{FF2B5EF4-FFF2-40B4-BE49-F238E27FC236}">
                <a16:creationId xmlns:a16="http://schemas.microsoft.com/office/drawing/2014/main" id="{49C63CFB-2F3C-74AE-FB12-A81DCAFD1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765" y="4659110"/>
            <a:ext cx="117692" cy="122400"/>
          </a:xfrm>
          <a:prstGeom prst="rect">
            <a:avLst/>
          </a:prstGeom>
        </p:spPr>
      </p:pic>
      <p:sp>
        <p:nvSpPr>
          <p:cNvPr id="23" name="bulletText2">
            <a:extLst>
              <a:ext uri="{FF2B5EF4-FFF2-40B4-BE49-F238E27FC236}">
                <a16:creationId xmlns:a16="http://schemas.microsoft.com/office/drawing/2014/main" id="{17F34101-6FA0-3538-6C4C-6B906B6ABF3B}"/>
              </a:ext>
            </a:extLst>
          </p:cNvPr>
          <p:cNvSpPr txBox="1"/>
          <p:nvPr/>
        </p:nvSpPr>
        <p:spPr>
          <a:xfrm>
            <a:off x="6913644" y="4446591"/>
            <a:ext cx="452872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accommodation for out-of-town participants</a:t>
            </a:r>
          </a:p>
        </p:txBody>
      </p:sp>
      <p:pic>
        <p:nvPicPr>
          <p:cNvPr id="24" name="bullet02">
            <a:extLst>
              <a:ext uri="{FF2B5EF4-FFF2-40B4-BE49-F238E27FC236}">
                <a16:creationId xmlns:a16="http://schemas.microsoft.com/office/drawing/2014/main" id="{BBCAFBDD-55C1-F8C6-8093-855AB8EFF9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8584" y="4644251"/>
            <a:ext cx="117692" cy="122400"/>
          </a:xfrm>
          <a:prstGeom prst="rect">
            <a:avLst/>
          </a:prstGeom>
        </p:spPr>
      </p:pic>
      <p:sp>
        <p:nvSpPr>
          <p:cNvPr id="25" name="bulletText2">
            <a:extLst>
              <a:ext uri="{FF2B5EF4-FFF2-40B4-BE49-F238E27FC236}">
                <a16:creationId xmlns:a16="http://schemas.microsoft.com/office/drawing/2014/main" id="{EEF5A261-CE47-9D31-3A1B-78D75CEFD831}"/>
              </a:ext>
            </a:extLst>
          </p:cNvPr>
          <p:cNvSpPr txBox="1"/>
          <p:nvPr/>
        </p:nvSpPr>
        <p:spPr>
          <a:xfrm>
            <a:off x="6904095" y="5556661"/>
            <a:ext cx="45287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reasonable cost</a:t>
            </a:r>
          </a:p>
        </p:txBody>
      </p:sp>
      <p:pic>
        <p:nvPicPr>
          <p:cNvPr id="26" name="bullet02">
            <a:extLst>
              <a:ext uri="{FF2B5EF4-FFF2-40B4-BE49-F238E27FC236}">
                <a16:creationId xmlns:a16="http://schemas.microsoft.com/office/drawing/2014/main" id="{CC5DA980-78AD-3D38-2329-30E2C110D0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0762" y="5719486"/>
            <a:ext cx="117692" cy="122400"/>
          </a:xfrm>
          <a:prstGeom prst="rect">
            <a:avLst/>
          </a:prstGeom>
        </p:spPr>
      </p:pic>
      <p:sp>
        <p:nvSpPr>
          <p:cNvPr id="29" name="bulletText2">
            <a:extLst>
              <a:ext uri="{FF2B5EF4-FFF2-40B4-BE49-F238E27FC236}">
                <a16:creationId xmlns:a16="http://schemas.microsoft.com/office/drawing/2014/main" id="{B1B58C27-2CA1-1611-D60C-F1D099EF10D4}"/>
              </a:ext>
            </a:extLst>
          </p:cNvPr>
          <p:cNvSpPr txBox="1"/>
          <p:nvPr/>
        </p:nvSpPr>
        <p:spPr>
          <a:xfrm>
            <a:off x="1289823" y="5560226"/>
            <a:ext cx="452872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availability of technical resources</a:t>
            </a:r>
          </a:p>
        </p:txBody>
      </p:sp>
      <p:pic>
        <p:nvPicPr>
          <p:cNvPr id="30" name="bullet02">
            <a:extLst>
              <a:ext uri="{FF2B5EF4-FFF2-40B4-BE49-F238E27FC236}">
                <a16:creationId xmlns:a16="http://schemas.microsoft.com/office/drawing/2014/main" id="{8D9FBA0D-765D-7589-318D-27D787CB9A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626" y="5702959"/>
            <a:ext cx="117692" cy="122400"/>
          </a:xfrm>
          <a:prstGeom prst="rect">
            <a:avLst/>
          </a:prstGeom>
        </p:spPr>
      </p:pic>
    </p:spTree>
    <p:custDataLst>
      <p:tags r:id="rId1"/>
    </p:custDataLst>
    <p:extLst>
      <p:ext uri="{BB962C8B-B14F-4D97-AF65-F5344CB8AC3E}">
        <p14:creationId xmlns:p14="http://schemas.microsoft.com/office/powerpoint/2010/main" val="40235985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500"/>
                            </p:stCondLst>
                            <p:childTnLst>
                              <p:par>
                                <p:cTn id="21" presetID="3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 calcmode="lin" valueType="num">
                                      <p:cBhvr>
                                        <p:cTn id="25" dur="500" fill="hold"/>
                                        <p:tgtEl>
                                          <p:spTgt spid="10"/>
                                        </p:tgtEl>
                                        <p:attrNameLst>
                                          <p:attrName>style.rotation</p:attrName>
                                        </p:attrNameLst>
                                      </p:cBhvr>
                                      <p:tavLst>
                                        <p:tav tm="0">
                                          <p:val>
                                            <p:fltVal val="90"/>
                                          </p:val>
                                        </p:tav>
                                        <p:tav tm="100000">
                                          <p:val>
                                            <p:fltVal val="0"/>
                                          </p:val>
                                        </p:tav>
                                      </p:tavLst>
                                    </p:anim>
                                    <p:animEffect transition="in" filter="fade">
                                      <p:cBhvr>
                                        <p:cTn id="26" dur="500"/>
                                        <p:tgtEl>
                                          <p:spTgt spid="1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 calcmode="lin" valueType="num">
                                      <p:cBhvr>
                                        <p:cTn id="37" dur="500" fill="hold"/>
                                        <p:tgtEl>
                                          <p:spTgt spid="11"/>
                                        </p:tgtEl>
                                        <p:attrNameLst>
                                          <p:attrName>style.rotation</p:attrName>
                                        </p:attrNameLst>
                                      </p:cBhvr>
                                      <p:tavLst>
                                        <p:tav tm="0">
                                          <p:val>
                                            <p:fltVal val="90"/>
                                          </p:val>
                                        </p:tav>
                                        <p:tav tm="100000">
                                          <p:val>
                                            <p:fltVal val="0"/>
                                          </p:val>
                                        </p:tav>
                                      </p:tavLst>
                                    </p:anim>
                                    <p:animEffect transition="in" filter="fade">
                                      <p:cBhvr>
                                        <p:cTn id="38" dur="500"/>
                                        <p:tgtEl>
                                          <p:spTgt spid="1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fltVal val="0"/>
                                          </p:val>
                                        </p:tav>
                                        <p:tav tm="100000">
                                          <p:val>
                                            <p:strVal val="#ppt_h"/>
                                          </p:val>
                                        </p:tav>
                                      </p:tavLst>
                                    </p:anim>
                                    <p:anim calcmode="lin" valueType="num">
                                      <p:cBhvr>
                                        <p:cTn id="49" dur="500" fill="hold"/>
                                        <p:tgtEl>
                                          <p:spTgt spid="17"/>
                                        </p:tgtEl>
                                        <p:attrNameLst>
                                          <p:attrName>style.rotation</p:attrName>
                                        </p:attrNameLst>
                                      </p:cBhvr>
                                      <p:tavLst>
                                        <p:tav tm="0">
                                          <p:val>
                                            <p:fltVal val="90"/>
                                          </p:val>
                                        </p:tav>
                                        <p:tav tm="100000">
                                          <p:val>
                                            <p:fltVal val="0"/>
                                          </p:val>
                                        </p:tav>
                                      </p:tavLst>
                                    </p:anim>
                                    <p:animEffect transition="in" filter="fade">
                                      <p:cBhvr>
                                        <p:cTn id="50" dur="500"/>
                                        <p:tgtEl>
                                          <p:spTgt spid="17"/>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p:cTn id="59" dur="500" fill="hold"/>
                                        <p:tgtEl>
                                          <p:spTgt spid="30"/>
                                        </p:tgtEl>
                                        <p:attrNameLst>
                                          <p:attrName>ppt_w</p:attrName>
                                        </p:attrNameLst>
                                      </p:cBhvr>
                                      <p:tavLst>
                                        <p:tav tm="0">
                                          <p:val>
                                            <p:fltVal val="0"/>
                                          </p:val>
                                        </p:tav>
                                        <p:tav tm="100000">
                                          <p:val>
                                            <p:strVal val="#ppt_w"/>
                                          </p:val>
                                        </p:tav>
                                      </p:tavLst>
                                    </p:anim>
                                    <p:anim calcmode="lin" valueType="num">
                                      <p:cBhvr>
                                        <p:cTn id="60" dur="500" fill="hold"/>
                                        <p:tgtEl>
                                          <p:spTgt spid="30"/>
                                        </p:tgtEl>
                                        <p:attrNameLst>
                                          <p:attrName>ppt_h</p:attrName>
                                        </p:attrNameLst>
                                      </p:cBhvr>
                                      <p:tavLst>
                                        <p:tav tm="0">
                                          <p:val>
                                            <p:fltVal val="0"/>
                                          </p:val>
                                        </p:tav>
                                        <p:tav tm="100000">
                                          <p:val>
                                            <p:strVal val="#ppt_h"/>
                                          </p:val>
                                        </p:tav>
                                      </p:tavLst>
                                    </p:anim>
                                    <p:anim calcmode="lin" valueType="num">
                                      <p:cBhvr>
                                        <p:cTn id="61" dur="500" fill="hold"/>
                                        <p:tgtEl>
                                          <p:spTgt spid="30"/>
                                        </p:tgtEl>
                                        <p:attrNameLst>
                                          <p:attrName>style.rotation</p:attrName>
                                        </p:attrNameLst>
                                      </p:cBhvr>
                                      <p:tavLst>
                                        <p:tav tm="0">
                                          <p:val>
                                            <p:fltVal val="90"/>
                                          </p:val>
                                        </p:tav>
                                        <p:tav tm="100000">
                                          <p:val>
                                            <p:fltVal val="0"/>
                                          </p:val>
                                        </p:tav>
                                      </p:tavLst>
                                    </p:anim>
                                    <p:animEffect transition="in" filter="fade">
                                      <p:cBhvr>
                                        <p:cTn id="62" dur="500"/>
                                        <p:tgtEl>
                                          <p:spTgt spid="30"/>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wipe(left)">
                                      <p:cBhvr>
                                        <p:cTn id="71" dur="500"/>
                                        <p:tgtEl>
                                          <p:spTgt spid="4"/>
                                        </p:tgtEl>
                                      </p:cBhvr>
                                    </p:animEffect>
                                  </p:childTnLst>
                                </p:cTn>
                              </p:par>
                            </p:childTnLst>
                          </p:cTn>
                        </p:par>
                        <p:par>
                          <p:cTn id="72" fill="hold">
                            <p:stCondLst>
                              <p:cond delay="500"/>
                            </p:stCondLst>
                            <p:childTnLst>
                              <p:par>
                                <p:cTn id="73" presetID="31" presetClass="entr" presetSubtype="0" fill="hold" nodeType="after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p:cTn id="75" dur="500" fill="hold"/>
                                        <p:tgtEl>
                                          <p:spTgt spid="14"/>
                                        </p:tgtEl>
                                        <p:attrNameLst>
                                          <p:attrName>ppt_w</p:attrName>
                                        </p:attrNameLst>
                                      </p:cBhvr>
                                      <p:tavLst>
                                        <p:tav tm="0">
                                          <p:val>
                                            <p:fltVal val="0"/>
                                          </p:val>
                                        </p:tav>
                                        <p:tav tm="100000">
                                          <p:val>
                                            <p:strVal val="#ppt_w"/>
                                          </p:val>
                                        </p:tav>
                                      </p:tavLst>
                                    </p:anim>
                                    <p:anim calcmode="lin" valueType="num">
                                      <p:cBhvr>
                                        <p:cTn id="76" dur="500" fill="hold"/>
                                        <p:tgtEl>
                                          <p:spTgt spid="14"/>
                                        </p:tgtEl>
                                        <p:attrNameLst>
                                          <p:attrName>ppt_h</p:attrName>
                                        </p:attrNameLst>
                                      </p:cBhvr>
                                      <p:tavLst>
                                        <p:tav tm="0">
                                          <p:val>
                                            <p:fltVal val="0"/>
                                          </p:val>
                                        </p:tav>
                                        <p:tav tm="100000">
                                          <p:val>
                                            <p:strVal val="#ppt_h"/>
                                          </p:val>
                                        </p:tav>
                                      </p:tavLst>
                                    </p:anim>
                                    <p:anim calcmode="lin" valueType="num">
                                      <p:cBhvr>
                                        <p:cTn id="77" dur="500" fill="hold"/>
                                        <p:tgtEl>
                                          <p:spTgt spid="14"/>
                                        </p:tgtEl>
                                        <p:attrNameLst>
                                          <p:attrName>style.rotation</p:attrName>
                                        </p:attrNameLst>
                                      </p:cBhvr>
                                      <p:tavLst>
                                        <p:tav tm="0">
                                          <p:val>
                                            <p:fltVal val="90"/>
                                          </p:val>
                                        </p:tav>
                                        <p:tav tm="100000">
                                          <p:val>
                                            <p:fltVal val="0"/>
                                          </p:val>
                                        </p:tav>
                                      </p:tavLst>
                                    </p:anim>
                                    <p:animEffect transition="in" filter="fade">
                                      <p:cBhvr>
                                        <p:cTn id="78" dur="500"/>
                                        <p:tgtEl>
                                          <p:spTgt spid="14"/>
                                        </p:tgtEl>
                                      </p:cBhvr>
                                    </p:animEffect>
                                  </p:childTnLst>
                                </p:cTn>
                              </p:par>
                            </p:childTnLst>
                          </p:cTn>
                        </p:par>
                        <p:par>
                          <p:cTn id="79" fill="hold">
                            <p:stCondLst>
                              <p:cond delay="1000"/>
                            </p:stCondLst>
                            <p:childTnLst>
                              <p:par>
                                <p:cTn id="80" presetID="10" presetClass="entr" presetSubtype="0" fill="hold" grpId="0" nodeType="after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nodeType="click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p:cTn id="87" dur="500" fill="hold"/>
                                        <p:tgtEl>
                                          <p:spTgt spid="15"/>
                                        </p:tgtEl>
                                        <p:attrNameLst>
                                          <p:attrName>ppt_w</p:attrName>
                                        </p:attrNameLst>
                                      </p:cBhvr>
                                      <p:tavLst>
                                        <p:tav tm="0">
                                          <p:val>
                                            <p:fltVal val="0"/>
                                          </p:val>
                                        </p:tav>
                                        <p:tav tm="100000">
                                          <p:val>
                                            <p:strVal val="#ppt_w"/>
                                          </p:val>
                                        </p:tav>
                                      </p:tavLst>
                                    </p:anim>
                                    <p:anim calcmode="lin" valueType="num">
                                      <p:cBhvr>
                                        <p:cTn id="88" dur="500" fill="hold"/>
                                        <p:tgtEl>
                                          <p:spTgt spid="15"/>
                                        </p:tgtEl>
                                        <p:attrNameLst>
                                          <p:attrName>ppt_h</p:attrName>
                                        </p:attrNameLst>
                                      </p:cBhvr>
                                      <p:tavLst>
                                        <p:tav tm="0">
                                          <p:val>
                                            <p:fltVal val="0"/>
                                          </p:val>
                                        </p:tav>
                                        <p:tav tm="100000">
                                          <p:val>
                                            <p:strVal val="#ppt_h"/>
                                          </p:val>
                                        </p:tav>
                                      </p:tavLst>
                                    </p:anim>
                                    <p:anim calcmode="lin" valueType="num">
                                      <p:cBhvr>
                                        <p:cTn id="89" dur="500" fill="hold"/>
                                        <p:tgtEl>
                                          <p:spTgt spid="15"/>
                                        </p:tgtEl>
                                        <p:attrNameLst>
                                          <p:attrName>style.rotation</p:attrName>
                                        </p:attrNameLst>
                                      </p:cBhvr>
                                      <p:tavLst>
                                        <p:tav tm="0">
                                          <p:val>
                                            <p:fltVal val="90"/>
                                          </p:val>
                                        </p:tav>
                                        <p:tav tm="100000">
                                          <p:val>
                                            <p:fltVal val="0"/>
                                          </p:val>
                                        </p:tav>
                                      </p:tavLst>
                                    </p:anim>
                                    <p:animEffect transition="in" filter="fade">
                                      <p:cBhvr>
                                        <p:cTn id="90" dur="500"/>
                                        <p:tgtEl>
                                          <p:spTgt spid="15"/>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3"/>
                                        </p:tgtEl>
                                        <p:attrNameLst>
                                          <p:attrName>style.visibility</p:attrName>
                                        </p:attrNameLst>
                                      </p:cBhvr>
                                      <p:to>
                                        <p:strVal val="visible"/>
                                      </p:to>
                                    </p:set>
                                    <p:animEffect transition="in" filter="fade">
                                      <p:cBhvr>
                                        <p:cTn id="94" dur="500"/>
                                        <p:tgtEl>
                                          <p:spTgt spid="13"/>
                                        </p:tgtEl>
                                      </p:cBhvr>
                                    </p:animEffect>
                                  </p:childTnLst>
                                </p:cTn>
                              </p:par>
                            </p:childTnLst>
                          </p:cTn>
                        </p:par>
                      </p:childTnLst>
                    </p:cTn>
                  </p:par>
                  <p:par>
                    <p:cTn id="95" fill="hold">
                      <p:stCondLst>
                        <p:cond delay="indefinite"/>
                      </p:stCondLst>
                      <p:childTnLst>
                        <p:par>
                          <p:cTn id="96" fill="hold">
                            <p:stCondLst>
                              <p:cond delay="0"/>
                            </p:stCondLst>
                            <p:childTnLst>
                              <p:par>
                                <p:cTn id="97" presetID="31" presetClass="entr" presetSubtype="0" fill="hold" nodeType="click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p:cTn id="99" dur="500" fill="hold"/>
                                        <p:tgtEl>
                                          <p:spTgt spid="24"/>
                                        </p:tgtEl>
                                        <p:attrNameLst>
                                          <p:attrName>ppt_w</p:attrName>
                                        </p:attrNameLst>
                                      </p:cBhvr>
                                      <p:tavLst>
                                        <p:tav tm="0">
                                          <p:val>
                                            <p:fltVal val="0"/>
                                          </p:val>
                                        </p:tav>
                                        <p:tav tm="100000">
                                          <p:val>
                                            <p:strVal val="#ppt_w"/>
                                          </p:val>
                                        </p:tav>
                                      </p:tavLst>
                                    </p:anim>
                                    <p:anim calcmode="lin" valueType="num">
                                      <p:cBhvr>
                                        <p:cTn id="100" dur="500" fill="hold"/>
                                        <p:tgtEl>
                                          <p:spTgt spid="24"/>
                                        </p:tgtEl>
                                        <p:attrNameLst>
                                          <p:attrName>ppt_h</p:attrName>
                                        </p:attrNameLst>
                                      </p:cBhvr>
                                      <p:tavLst>
                                        <p:tav tm="0">
                                          <p:val>
                                            <p:fltVal val="0"/>
                                          </p:val>
                                        </p:tav>
                                        <p:tav tm="100000">
                                          <p:val>
                                            <p:strVal val="#ppt_h"/>
                                          </p:val>
                                        </p:tav>
                                      </p:tavLst>
                                    </p:anim>
                                    <p:anim calcmode="lin" valueType="num">
                                      <p:cBhvr>
                                        <p:cTn id="101" dur="500" fill="hold"/>
                                        <p:tgtEl>
                                          <p:spTgt spid="24"/>
                                        </p:tgtEl>
                                        <p:attrNameLst>
                                          <p:attrName>style.rotation</p:attrName>
                                        </p:attrNameLst>
                                      </p:cBhvr>
                                      <p:tavLst>
                                        <p:tav tm="0">
                                          <p:val>
                                            <p:fltVal val="90"/>
                                          </p:val>
                                        </p:tav>
                                        <p:tav tm="100000">
                                          <p:val>
                                            <p:fltVal val="0"/>
                                          </p:val>
                                        </p:tav>
                                      </p:tavLst>
                                    </p:anim>
                                    <p:animEffect transition="in" filter="fade">
                                      <p:cBhvr>
                                        <p:cTn id="102" dur="500"/>
                                        <p:tgtEl>
                                          <p:spTgt spid="24"/>
                                        </p:tgtEl>
                                      </p:cBhvr>
                                    </p:animEffec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fade">
                                      <p:cBhvr>
                                        <p:cTn id="106" dur="500"/>
                                        <p:tgtEl>
                                          <p:spTgt spid="23"/>
                                        </p:tgtEl>
                                      </p:cBhvr>
                                    </p:animEffect>
                                  </p:childTnLst>
                                </p:cTn>
                              </p:par>
                            </p:childTnLst>
                          </p:cTn>
                        </p:par>
                      </p:childTnLst>
                    </p:cTn>
                  </p:par>
                  <p:par>
                    <p:cTn id="107" fill="hold">
                      <p:stCondLst>
                        <p:cond delay="indefinite"/>
                      </p:stCondLst>
                      <p:childTnLst>
                        <p:par>
                          <p:cTn id="108" fill="hold">
                            <p:stCondLst>
                              <p:cond delay="0"/>
                            </p:stCondLst>
                            <p:childTnLst>
                              <p:par>
                                <p:cTn id="109" presetID="31" presetClass="entr" presetSubtype="0" fill="hold" nodeType="clickEffect">
                                  <p:stCondLst>
                                    <p:cond delay="0"/>
                                  </p:stCondLst>
                                  <p:childTnLst>
                                    <p:set>
                                      <p:cBhvr>
                                        <p:cTn id="110" dur="1" fill="hold">
                                          <p:stCondLst>
                                            <p:cond delay="0"/>
                                          </p:stCondLst>
                                        </p:cTn>
                                        <p:tgtEl>
                                          <p:spTgt spid="26"/>
                                        </p:tgtEl>
                                        <p:attrNameLst>
                                          <p:attrName>style.visibility</p:attrName>
                                        </p:attrNameLst>
                                      </p:cBhvr>
                                      <p:to>
                                        <p:strVal val="visible"/>
                                      </p:to>
                                    </p:set>
                                    <p:anim calcmode="lin" valueType="num">
                                      <p:cBhvr>
                                        <p:cTn id="111" dur="500" fill="hold"/>
                                        <p:tgtEl>
                                          <p:spTgt spid="26"/>
                                        </p:tgtEl>
                                        <p:attrNameLst>
                                          <p:attrName>ppt_w</p:attrName>
                                        </p:attrNameLst>
                                      </p:cBhvr>
                                      <p:tavLst>
                                        <p:tav tm="0">
                                          <p:val>
                                            <p:fltVal val="0"/>
                                          </p:val>
                                        </p:tav>
                                        <p:tav tm="100000">
                                          <p:val>
                                            <p:strVal val="#ppt_w"/>
                                          </p:val>
                                        </p:tav>
                                      </p:tavLst>
                                    </p:anim>
                                    <p:anim calcmode="lin" valueType="num">
                                      <p:cBhvr>
                                        <p:cTn id="112" dur="500" fill="hold"/>
                                        <p:tgtEl>
                                          <p:spTgt spid="26"/>
                                        </p:tgtEl>
                                        <p:attrNameLst>
                                          <p:attrName>ppt_h</p:attrName>
                                        </p:attrNameLst>
                                      </p:cBhvr>
                                      <p:tavLst>
                                        <p:tav tm="0">
                                          <p:val>
                                            <p:fltVal val="0"/>
                                          </p:val>
                                        </p:tav>
                                        <p:tav tm="100000">
                                          <p:val>
                                            <p:strVal val="#ppt_h"/>
                                          </p:val>
                                        </p:tav>
                                      </p:tavLst>
                                    </p:anim>
                                    <p:anim calcmode="lin" valueType="num">
                                      <p:cBhvr>
                                        <p:cTn id="113" dur="500" fill="hold"/>
                                        <p:tgtEl>
                                          <p:spTgt spid="26"/>
                                        </p:tgtEl>
                                        <p:attrNameLst>
                                          <p:attrName>style.rotation</p:attrName>
                                        </p:attrNameLst>
                                      </p:cBhvr>
                                      <p:tavLst>
                                        <p:tav tm="0">
                                          <p:val>
                                            <p:fltVal val="90"/>
                                          </p:val>
                                        </p:tav>
                                        <p:tav tm="100000">
                                          <p:val>
                                            <p:fltVal val="0"/>
                                          </p:val>
                                        </p:tav>
                                      </p:tavLst>
                                    </p:anim>
                                    <p:animEffect transition="in" filter="fade">
                                      <p:cBhvr>
                                        <p:cTn id="114" dur="500"/>
                                        <p:tgtEl>
                                          <p:spTgt spid="26"/>
                                        </p:tgtEl>
                                      </p:cBhvr>
                                    </p:animEffect>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25"/>
                                        </p:tgtEl>
                                        <p:attrNameLst>
                                          <p:attrName>style.visibility</p:attrName>
                                        </p:attrNameLst>
                                      </p:cBhvr>
                                      <p:to>
                                        <p:strVal val="visible"/>
                                      </p:to>
                                    </p:set>
                                    <p:animEffect transition="in" filter="fade">
                                      <p:cBhvr>
                                        <p:cTn id="11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animBg="1"/>
      <p:bldP spid="4" grpId="0" animBg="1"/>
      <p:bldP spid="5" grpId="0"/>
      <p:bldP spid="6" grpId="0"/>
      <p:bldP spid="7" grpId="0"/>
      <p:bldP spid="12" grpId="0"/>
      <p:bldP spid="13" grpId="0"/>
      <p:bldP spid="16" grpId="0"/>
      <p:bldP spid="23" grpId="0"/>
      <p:bldP spid="25"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GB" sz="3200" dirty="0">
                  <a:solidFill>
                    <a:srgbClr val="595959"/>
                  </a:solidFill>
                </a:rPr>
                <a:t>3. Prepare a training plan: planning the field practice</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8" name="bulletText2">
            <a:extLst>
              <a:ext uri="{FF2B5EF4-FFF2-40B4-BE49-F238E27FC236}">
                <a16:creationId xmlns:a16="http://schemas.microsoft.com/office/drawing/2014/main" id="{74229EAC-A54A-4839-A44D-827868B6C5B2}"/>
              </a:ext>
            </a:extLst>
          </p:cNvPr>
          <p:cNvSpPr txBox="1"/>
          <p:nvPr/>
        </p:nvSpPr>
        <p:spPr>
          <a:xfrm>
            <a:off x="6971441" y="2464438"/>
            <a:ext cx="4879757"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visit one public and one private health facility and collect data</a:t>
            </a:r>
          </a:p>
        </p:txBody>
      </p:sp>
      <p:sp>
        <p:nvSpPr>
          <p:cNvPr id="29" name="bulletText3">
            <a:extLst>
              <a:ext uri="{FF2B5EF4-FFF2-40B4-BE49-F238E27FC236}">
                <a16:creationId xmlns:a16="http://schemas.microsoft.com/office/drawing/2014/main" id="{35F0A577-5842-48FD-BD0B-078F038C4094}"/>
              </a:ext>
            </a:extLst>
          </p:cNvPr>
          <p:cNvSpPr txBox="1"/>
          <p:nvPr/>
        </p:nvSpPr>
        <p:spPr>
          <a:xfrm>
            <a:off x="6932660" y="3567320"/>
            <a:ext cx="5905833"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participation of facilities should be secured ahead of the training </a:t>
            </a:r>
          </a:p>
        </p:txBody>
      </p:sp>
      <p:sp>
        <p:nvSpPr>
          <p:cNvPr id="30" name="bulletText4">
            <a:extLst>
              <a:ext uri="{FF2B5EF4-FFF2-40B4-BE49-F238E27FC236}">
                <a16:creationId xmlns:a16="http://schemas.microsoft.com/office/drawing/2014/main" id="{19BDD326-D054-45CD-A915-93D05967E765}"/>
              </a:ext>
            </a:extLst>
          </p:cNvPr>
          <p:cNvSpPr txBox="1"/>
          <p:nvPr/>
        </p:nvSpPr>
        <p:spPr>
          <a:xfrm>
            <a:off x="6971441" y="4661622"/>
            <a:ext cx="5690645"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appointments should be made in advance and reconfirmed</a:t>
            </a:r>
          </a:p>
        </p:txBody>
      </p:sp>
      <p:pic>
        <p:nvPicPr>
          <p:cNvPr id="37" name="bullet02">
            <a:extLst>
              <a:ext uri="{FF2B5EF4-FFF2-40B4-BE49-F238E27FC236}">
                <a16:creationId xmlns:a16="http://schemas.microsoft.com/office/drawing/2014/main" id="{AC3BD583-B37D-4DE1-8184-AE14F8EB16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2265" y="2616488"/>
            <a:ext cx="117692" cy="122400"/>
          </a:xfrm>
          <a:prstGeom prst="rect">
            <a:avLst/>
          </a:prstGeom>
        </p:spPr>
      </p:pic>
      <p:pic>
        <p:nvPicPr>
          <p:cNvPr id="39" name="bullet03">
            <a:extLst>
              <a:ext uri="{FF2B5EF4-FFF2-40B4-BE49-F238E27FC236}">
                <a16:creationId xmlns:a16="http://schemas.microsoft.com/office/drawing/2014/main" id="{79849C3A-702C-4FC5-809B-A4EF810636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2265" y="3710790"/>
            <a:ext cx="117692" cy="122400"/>
          </a:xfrm>
          <a:prstGeom prst="rect">
            <a:avLst/>
          </a:prstGeom>
        </p:spPr>
      </p:pic>
      <p:pic>
        <p:nvPicPr>
          <p:cNvPr id="40" name="bullet04">
            <a:extLst>
              <a:ext uri="{FF2B5EF4-FFF2-40B4-BE49-F238E27FC236}">
                <a16:creationId xmlns:a16="http://schemas.microsoft.com/office/drawing/2014/main" id="{482557AB-F280-4C8B-A037-D2D10565EC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2265" y="4805092"/>
            <a:ext cx="117692" cy="122400"/>
          </a:xfrm>
          <a:prstGeom prst="rect">
            <a:avLst/>
          </a:prstGeom>
        </p:spPr>
      </p:pic>
      <p:sp>
        <p:nvSpPr>
          <p:cNvPr id="3" name="Stem">
            <a:extLst>
              <a:ext uri="{FF2B5EF4-FFF2-40B4-BE49-F238E27FC236}">
                <a16:creationId xmlns:a16="http://schemas.microsoft.com/office/drawing/2014/main" id="{A3B52A25-0B2F-3FD1-61FB-FCA9C4193B19}"/>
              </a:ext>
            </a:extLst>
          </p:cNvPr>
          <p:cNvSpPr txBox="1"/>
          <p:nvPr/>
        </p:nvSpPr>
        <p:spPr>
          <a:xfrm>
            <a:off x="6096000" y="1703286"/>
            <a:ext cx="648717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Planning of the field practice day:</a:t>
            </a:r>
          </a:p>
        </p:txBody>
      </p:sp>
      <p:pic>
        <p:nvPicPr>
          <p:cNvPr id="4" name="Picture 3">
            <a:extLst>
              <a:ext uri="{FF2B5EF4-FFF2-40B4-BE49-F238E27FC236}">
                <a16:creationId xmlns:a16="http://schemas.microsoft.com/office/drawing/2014/main" id="{B471B77D-530B-4D52-9232-2F60FD26AF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417" y="2131288"/>
            <a:ext cx="5706541" cy="2796204"/>
          </a:xfrm>
          <a:prstGeom prst="rect">
            <a:avLst/>
          </a:prstGeom>
        </p:spPr>
      </p:pic>
    </p:spTree>
    <p:custDataLst>
      <p:tags r:id="rId1"/>
    </p:custDataLst>
    <p:extLst>
      <p:ext uri="{BB962C8B-B14F-4D97-AF65-F5344CB8AC3E}">
        <p14:creationId xmlns:p14="http://schemas.microsoft.com/office/powerpoint/2010/main" val="25682808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ppt_w</p:attrName>
                                        </p:attrNameLst>
                                      </p:cBhvr>
                                      <p:tavLst>
                                        <p:tav tm="0">
                                          <p:val>
                                            <p:fltVal val="0"/>
                                          </p:val>
                                        </p:tav>
                                        <p:tav tm="100000">
                                          <p:val>
                                            <p:strVal val="#ppt_w"/>
                                          </p:val>
                                        </p:tav>
                                      </p:tavLst>
                                    </p:anim>
                                    <p:anim calcmode="lin" valueType="num">
                                      <p:cBhvr>
                                        <p:cTn id="20" dur="500" fill="hold"/>
                                        <p:tgtEl>
                                          <p:spTgt spid="37"/>
                                        </p:tgtEl>
                                        <p:attrNameLst>
                                          <p:attrName>ppt_h</p:attrName>
                                        </p:attrNameLst>
                                      </p:cBhvr>
                                      <p:tavLst>
                                        <p:tav tm="0">
                                          <p:val>
                                            <p:fltVal val="0"/>
                                          </p:val>
                                        </p:tav>
                                        <p:tav tm="100000">
                                          <p:val>
                                            <p:strVal val="#ppt_h"/>
                                          </p:val>
                                        </p:tav>
                                      </p:tavLst>
                                    </p:anim>
                                    <p:anim calcmode="lin" valueType="num">
                                      <p:cBhvr>
                                        <p:cTn id="21" dur="500" fill="hold"/>
                                        <p:tgtEl>
                                          <p:spTgt spid="37"/>
                                        </p:tgtEl>
                                        <p:attrNameLst>
                                          <p:attrName>style.rotation</p:attrName>
                                        </p:attrNameLst>
                                      </p:cBhvr>
                                      <p:tavLst>
                                        <p:tav tm="0">
                                          <p:val>
                                            <p:fltVal val="90"/>
                                          </p:val>
                                        </p:tav>
                                        <p:tav tm="100000">
                                          <p:val>
                                            <p:fltVal val="0"/>
                                          </p:val>
                                        </p:tav>
                                      </p:tavLst>
                                    </p:anim>
                                    <p:animEffect transition="in" filter="fade">
                                      <p:cBhvr>
                                        <p:cTn id="22" dur="500"/>
                                        <p:tgtEl>
                                          <p:spTgt spid="37"/>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p:cTn id="31" dur="500" fill="hold"/>
                                        <p:tgtEl>
                                          <p:spTgt spid="39"/>
                                        </p:tgtEl>
                                        <p:attrNameLst>
                                          <p:attrName>ppt_w</p:attrName>
                                        </p:attrNameLst>
                                      </p:cBhvr>
                                      <p:tavLst>
                                        <p:tav tm="0">
                                          <p:val>
                                            <p:fltVal val="0"/>
                                          </p:val>
                                        </p:tav>
                                        <p:tav tm="100000">
                                          <p:val>
                                            <p:strVal val="#ppt_w"/>
                                          </p:val>
                                        </p:tav>
                                      </p:tavLst>
                                    </p:anim>
                                    <p:anim calcmode="lin" valueType="num">
                                      <p:cBhvr>
                                        <p:cTn id="32" dur="500" fill="hold"/>
                                        <p:tgtEl>
                                          <p:spTgt spid="39"/>
                                        </p:tgtEl>
                                        <p:attrNameLst>
                                          <p:attrName>ppt_h</p:attrName>
                                        </p:attrNameLst>
                                      </p:cBhvr>
                                      <p:tavLst>
                                        <p:tav tm="0">
                                          <p:val>
                                            <p:fltVal val="0"/>
                                          </p:val>
                                        </p:tav>
                                        <p:tav tm="100000">
                                          <p:val>
                                            <p:strVal val="#ppt_h"/>
                                          </p:val>
                                        </p:tav>
                                      </p:tavLst>
                                    </p:anim>
                                    <p:anim calcmode="lin" valueType="num">
                                      <p:cBhvr>
                                        <p:cTn id="33" dur="500" fill="hold"/>
                                        <p:tgtEl>
                                          <p:spTgt spid="39"/>
                                        </p:tgtEl>
                                        <p:attrNameLst>
                                          <p:attrName>style.rotation</p:attrName>
                                        </p:attrNameLst>
                                      </p:cBhvr>
                                      <p:tavLst>
                                        <p:tav tm="0">
                                          <p:val>
                                            <p:fltVal val="90"/>
                                          </p:val>
                                        </p:tav>
                                        <p:tav tm="100000">
                                          <p:val>
                                            <p:fltVal val="0"/>
                                          </p:val>
                                        </p:tav>
                                      </p:tavLst>
                                    </p:anim>
                                    <p:animEffect transition="in" filter="fade">
                                      <p:cBhvr>
                                        <p:cTn id="34" dur="500"/>
                                        <p:tgtEl>
                                          <p:spTgt spid="3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p:cTn id="43" dur="500" fill="hold"/>
                                        <p:tgtEl>
                                          <p:spTgt spid="40"/>
                                        </p:tgtEl>
                                        <p:attrNameLst>
                                          <p:attrName>ppt_w</p:attrName>
                                        </p:attrNameLst>
                                      </p:cBhvr>
                                      <p:tavLst>
                                        <p:tav tm="0">
                                          <p:val>
                                            <p:fltVal val="0"/>
                                          </p:val>
                                        </p:tav>
                                        <p:tav tm="100000">
                                          <p:val>
                                            <p:strVal val="#ppt_w"/>
                                          </p:val>
                                        </p:tav>
                                      </p:tavLst>
                                    </p:anim>
                                    <p:anim calcmode="lin" valueType="num">
                                      <p:cBhvr>
                                        <p:cTn id="44" dur="500" fill="hold"/>
                                        <p:tgtEl>
                                          <p:spTgt spid="40"/>
                                        </p:tgtEl>
                                        <p:attrNameLst>
                                          <p:attrName>ppt_h</p:attrName>
                                        </p:attrNameLst>
                                      </p:cBhvr>
                                      <p:tavLst>
                                        <p:tav tm="0">
                                          <p:val>
                                            <p:fltVal val="0"/>
                                          </p:val>
                                        </p:tav>
                                        <p:tav tm="100000">
                                          <p:val>
                                            <p:strVal val="#ppt_h"/>
                                          </p:val>
                                        </p:tav>
                                      </p:tavLst>
                                    </p:anim>
                                    <p:anim calcmode="lin" valueType="num">
                                      <p:cBhvr>
                                        <p:cTn id="45" dur="500" fill="hold"/>
                                        <p:tgtEl>
                                          <p:spTgt spid="40"/>
                                        </p:tgtEl>
                                        <p:attrNameLst>
                                          <p:attrName>style.rotation</p:attrName>
                                        </p:attrNameLst>
                                      </p:cBhvr>
                                      <p:tavLst>
                                        <p:tav tm="0">
                                          <p:val>
                                            <p:fltVal val="90"/>
                                          </p:val>
                                        </p:tav>
                                        <p:tav tm="100000">
                                          <p:val>
                                            <p:fltVal val="0"/>
                                          </p:val>
                                        </p:tav>
                                      </p:tavLst>
                                    </p:anim>
                                    <p:animEffect transition="in" filter="fade">
                                      <p:cBhvr>
                                        <p:cTn id="46" dur="500"/>
                                        <p:tgtEl>
                                          <p:spTgt spid="40"/>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grid1">
            <a:extLst>
              <a:ext uri="{FF2B5EF4-FFF2-40B4-BE49-F238E27FC236}">
                <a16:creationId xmlns:a16="http://schemas.microsoft.com/office/drawing/2014/main" id="{DB5F0BDE-978E-4BB1-AC6B-1D953BDEFEB4}"/>
              </a:ext>
            </a:extLst>
          </p:cNvPr>
          <p:cNvSpPr txBox="1"/>
          <p:nvPr/>
        </p:nvSpPr>
        <p:spPr>
          <a:xfrm>
            <a:off x="616654" y="832127"/>
            <a:ext cx="10949158"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34" name="Picture 33">
            <a:extLst>
              <a:ext uri="{FF2B5EF4-FFF2-40B4-BE49-F238E27FC236}">
                <a16:creationId xmlns:a16="http://schemas.microsoft.com/office/drawing/2014/main" id="{2DE34456-67C8-43F6-9C41-886A43F17D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806" y="922319"/>
            <a:ext cx="819438" cy="931109"/>
          </a:xfrm>
          <a:prstGeom prst="rect">
            <a:avLst/>
          </a:prstGeom>
        </p:spPr>
      </p:pic>
      <p:sp>
        <p:nvSpPr>
          <p:cNvPr id="2" name="grid1">
            <a:extLst>
              <a:ext uri="{FF2B5EF4-FFF2-40B4-BE49-F238E27FC236}">
                <a16:creationId xmlns:a16="http://schemas.microsoft.com/office/drawing/2014/main" id="{3FF95B7C-FC32-54D3-7EA9-9D2633049838}"/>
              </a:ext>
            </a:extLst>
          </p:cNvPr>
          <p:cNvSpPr txBox="1"/>
          <p:nvPr/>
        </p:nvSpPr>
        <p:spPr>
          <a:xfrm>
            <a:off x="611076" y="2159937"/>
            <a:ext cx="5222643" cy="428947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4" name="grid2">
            <a:extLst>
              <a:ext uri="{FF2B5EF4-FFF2-40B4-BE49-F238E27FC236}">
                <a16:creationId xmlns:a16="http://schemas.microsoft.com/office/drawing/2014/main" id="{52A802AF-6F76-19B9-B184-472417BF3981}"/>
              </a:ext>
            </a:extLst>
          </p:cNvPr>
          <p:cNvSpPr txBox="1"/>
          <p:nvPr/>
        </p:nvSpPr>
        <p:spPr>
          <a:xfrm>
            <a:off x="6055956" y="2183832"/>
            <a:ext cx="5524968" cy="4265576"/>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5" name="Sentence stem">
            <a:extLst>
              <a:ext uri="{FF2B5EF4-FFF2-40B4-BE49-F238E27FC236}">
                <a16:creationId xmlns:a16="http://schemas.microsoft.com/office/drawing/2014/main" id="{17C574F2-5FC3-DC1D-F3A1-3E6AD5035C13}"/>
              </a:ext>
            </a:extLst>
          </p:cNvPr>
          <p:cNvSpPr txBox="1"/>
          <p:nvPr/>
        </p:nvSpPr>
        <p:spPr>
          <a:xfrm>
            <a:off x="1874396" y="1188184"/>
            <a:ext cx="9758828"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following </a:t>
            </a:r>
            <a:r>
              <a:rPr lang="en-GB" sz="2400" b="1" dirty="0">
                <a:solidFill>
                  <a:schemeClr val="tx1">
                    <a:lumMod val="65000"/>
                    <a:lumOff val="35000"/>
                  </a:schemeClr>
                </a:solidFill>
              </a:rPr>
              <a:t>materials</a:t>
            </a:r>
            <a:r>
              <a:rPr lang="en-GB" sz="2400" dirty="0">
                <a:solidFill>
                  <a:schemeClr val="tx1">
                    <a:lumMod val="65000"/>
                    <a:lumOff val="35000"/>
                  </a:schemeClr>
                </a:solidFill>
              </a:rPr>
              <a:t> are recommended: </a:t>
            </a:r>
          </a:p>
        </p:txBody>
      </p:sp>
      <p:sp>
        <p:nvSpPr>
          <p:cNvPr id="6" name="bulletText1">
            <a:extLst>
              <a:ext uri="{FF2B5EF4-FFF2-40B4-BE49-F238E27FC236}">
                <a16:creationId xmlns:a16="http://schemas.microsoft.com/office/drawing/2014/main" id="{9C5140D6-A78F-2FA3-37A2-2281BE5C77D0}"/>
              </a:ext>
            </a:extLst>
          </p:cNvPr>
          <p:cNvSpPr txBox="1"/>
          <p:nvPr/>
        </p:nvSpPr>
        <p:spPr>
          <a:xfrm>
            <a:off x="1237993" y="2434330"/>
            <a:ext cx="466171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flipchart and markers</a:t>
            </a:r>
          </a:p>
        </p:txBody>
      </p:sp>
      <p:sp>
        <p:nvSpPr>
          <p:cNvPr id="7" name="bulletText2">
            <a:extLst>
              <a:ext uri="{FF2B5EF4-FFF2-40B4-BE49-F238E27FC236}">
                <a16:creationId xmlns:a16="http://schemas.microsoft.com/office/drawing/2014/main" id="{1D78D914-F71B-2D14-94F5-AE9F7B47D5F9}"/>
              </a:ext>
            </a:extLst>
          </p:cNvPr>
          <p:cNvSpPr txBox="1"/>
          <p:nvPr/>
        </p:nvSpPr>
        <p:spPr>
          <a:xfrm>
            <a:off x="1237993" y="4469594"/>
            <a:ext cx="397163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facilitator’s guide for facilitators</a:t>
            </a:r>
          </a:p>
        </p:txBody>
      </p:sp>
      <p:pic>
        <p:nvPicPr>
          <p:cNvPr id="10" name="bullet01">
            <a:extLst>
              <a:ext uri="{FF2B5EF4-FFF2-40B4-BE49-F238E27FC236}">
                <a16:creationId xmlns:a16="http://schemas.microsoft.com/office/drawing/2014/main" id="{CBDCB8E3-9E04-AB33-2829-C25EE1AC1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560" y="2582505"/>
            <a:ext cx="117692" cy="122400"/>
          </a:xfrm>
          <a:prstGeom prst="rect">
            <a:avLst/>
          </a:prstGeom>
        </p:spPr>
      </p:pic>
      <p:pic>
        <p:nvPicPr>
          <p:cNvPr id="11" name="bullet02">
            <a:extLst>
              <a:ext uri="{FF2B5EF4-FFF2-40B4-BE49-F238E27FC236}">
                <a16:creationId xmlns:a16="http://schemas.microsoft.com/office/drawing/2014/main" id="{261B7CCA-7FCC-9765-4A88-3C201F16DD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560" y="3233169"/>
            <a:ext cx="117692" cy="122400"/>
          </a:xfrm>
          <a:prstGeom prst="rect">
            <a:avLst/>
          </a:prstGeom>
        </p:spPr>
      </p:pic>
      <p:sp>
        <p:nvSpPr>
          <p:cNvPr id="12" name="bulletText1">
            <a:extLst>
              <a:ext uri="{FF2B5EF4-FFF2-40B4-BE49-F238E27FC236}">
                <a16:creationId xmlns:a16="http://schemas.microsoft.com/office/drawing/2014/main" id="{A8CC5465-6561-B6CB-C880-4F2319A1E11A}"/>
              </a:ext>
            </a:extLst>
          </p:cNvPr>
          <p:cNvSpPr txBox="1"/>
          <p:nvPr/>
        </p:nvSpPr>
        <p:spPr>
          <a:xfrm>
            <a:off x="6734632" y="2440386"/>
            <a:ext cx="466171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daily evaluation form </a:t>
            </a:r>
          </a:p>
        </p:txBody>
      </p:sp>
      <p:sp>
        <p:nvSpPr>
          <p:cNvPr id="13" name="bulletText2">
            <a:extLst>
              <a:ext uri="{FF2B5EF4-FFF2-40B4-BE49-F238E27FC236}">
                <a16:creationId xmlns:a16="http://schemas.microsoft.com/office/drawing/2014/main" id="{D36D2CA5-EA3A-379E-BC36-829D69B0BC68}"/>
              </a:ext>
            </a:extLst>
          </p:cNvPr>
          <p:cNvSpPr txBox="1"/>
          <p:nvPr/>
        </p:nvSpPr>
        <p:spPr>
          <a:xfrm>
            <a:off x="6734632" y="3058084"/>
            <a:ext cx="45287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data collectors’ test </a:t>
            </a:r>
          </a:p>
        </p:txBody>
      </p:sp>
      <p:pic>
        <p:nvPicPr>
          <p:cNvPr id="14" name="bullet01">
            <a:extLst>
              <a:ext uri="{FF2B5EF4-FFF2-40B4-BE49-F238E27FC236}">
                <a16:creationId xmlns:a16="http://schemas.microsoft.com/office/drawing/2014/main" id="{CD6968E9-B35A-589E-F91F-F0C4E42CC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794" y="2588561"/>
            <a:ext cx="117692" cy="122400"/>
          </a:xfrm>
          <a:prstGeom prst="rect">
            <a:avLst/>
          </a:prstGeom>
        </p:spPr>
      </p:pic>
      <p:pic>
        <p:nvPicPr>
          <p:cNvPr id="15" name="bullet02">
            <a:extLst>
              <a:ext uri="{FF2B5EF4-FFF2-40B4-BE49-F238E27FC236}">
                <a16:creationId xmlns:a16="http://schemas.microsoft.com/office/drawing/2014/main" id="{C173D334-69F3-C17A-BA3E-28FEDA7F76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794" y="3203434"/>
            <a:ext cx="117692" cy="122400"/>
          </a:xfrm>
          <a:prstGeom prst="rect">
            <a:avLst/>
          </a:prstGeom>
        </p:spPr>
      </p:pic>
      <p:sp>
        <p:nvSpPr>
          <p:cNvPr id="16" name="bulletText2">
            <a:extLst>
              <a:ext uri="{FF2B5EF4-FFF2-40B4-BE49-F238E27FC236}">
                <a16:creationId xmlns:a16="http://schemas.microsoft.com/office/drawing/2014/main" id="{4E6C05A7-DC34-CBE7-1450-DC722E5C38FC}"/>
              </a:ext>
            </a:extLst>
          </p:cNvPr>
          <p:cNvSpPr txBox="1"/>
          <p:nvPr/>
        </p:nvSpPr>
        <p:spPr>
          <a:xfrm>
            <a:off x="1237993" y="3776873"/>
            <a:ext cx="3873112"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summary tables</a:t>
            </a:r>
          </a:p>
        </p:txBody>
      </p:sp>
      <p:pic>
        <p:nvPicPr>
          <p:cNvPr id="17" name="bullet02">
            <a:extLst>
              <a:ext uri="{FF2B5EF4-FFF2-40B4-BE49-F238E27FC236}">
                <a16:creationId xmlns:a16="http://schemas.microsoft.com/office/drawing/2014/main" id="{D8856DAA-AA1F-1C26-391E-25260171E0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560" y="3933189"/>
            <a:ext cx="117692" cy="122400"/>
          </a:xfrm>
          <a:prstGeom prst="rect">
            <a:avLst/>
          </a:prstGeom>
        </p:spPr>
      </p:pic>
      <p:sp>
        <p:nvSpPr>
          <p:cNvPr id="23" name="bulletText2">
            <a:extLst>
              <a:ext uri="{FF2B5EF4-FFF2-40B4-BE49-F238E27FC236}">
                <a16:creationId xmlns:a16="http://schemas.microsoft.com/office/drawing/2014/main" id="{F24CC1E2-FD8F-8D9E-144B-F560D2BB9BD6}"/>
              </a:ext>
            </a:extLst>
          </p:cNvPr>
          <p:cNvSpPr txBox="1"/>
          <p:nvPr/>
        </p:nvSpPr>
        <p:spPr>
          <a:xfrm>
            <a:off x="6734632" y="3761217"/>
            <a:ext cx="45287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end-of-training evaluation </a:t>
            </a:r>
          </a:p>
        </p:txBody>
      </p:sp>
      <p:pic>
        <p:nvPicPr>
          <p:cNvPr id="24" name="bullet02">
            <a:extLst>
              <a:ext uri="{FF2B5EF4-FFF2-40B4-BE49-F238E27FC236}">
                <a16:creationId xmlns:a16="http://schemas.microsoft.com/office/drawing/2014/main" id="{EAF31108-A7B5-0738-9C33-3DE1BF348A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794" y="3893377"/>
            <a:ext cx="117692" cy="122400"/>
          </a:xfrm>
          <a:prstGeom prst="rect">
            <a:avLst/>
          </a:prstGeom>
        </p:spPr>
      </p:pic>
      <p:sp>
        <p:nvSpPr>
          <p:cNvPr id="25" name="bulletText2">
            <a:extLst>
              <a:ext uri="{FF2B5EF4-FFF2-40B4-BE49-F238E27FC236}">
                <a16:creationId xmlns:a16="http://schemas.microsoft.com/office/drawing/2014/main" id="{A965F348-B94C-244C-9B77-7641EC7201DE}"/>
              </a:ext>
            </a:extLst>
          </p:cNvPr>
          <p:cNvSpPr txBox="1"/>
          <p:nvPr/>
        </p:nvSpPr>
        <p:spPr>
          <a:xfrm>
            <a:off x="6734632" y="4460244"/>
            <a:ext cx="518059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notebook and pen for each participant</a:t>
            </a:r>
          </a:p>
        </p:txBody>
      </p:sp>
      <p:pic>
        <p:nvPicPr>
          <p:cNvPr id="26" name="bullet02">
            <a:extLst>
              <a:ext uri="{FF2B5EF4-FFF2-40B4-BE49-F238E27FC236}">
                <a16:creationId xmlns:a16="http://schemas.microsoft.com/office/drawing/2014/main" id="{28725832-0CFD-E11A-AEDF-C66840C8BC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794" y="4613045"/>
            <a:ext cx="117692" cy="122400"/>
          </a:xfrm>
          <a:prstGeom prst="rect">
            <a:avLst/>
          </a:prstGeom>
        </p:spPr>
      </p:pic>
      <p:sp>
        <p:nvSpPr>
          <p:cNvPr id="27" name="bulletText2">
            <a:extLst>
              <a:ext uri="{FF2B5EF4-FFF2-40B4-BE49-F238E27FC236}">
                <a16:creationId xmlns:a16="http://schemas.microsoft.com/office/drawing/2014/main" id="{EFD5B5BE-F1A4-7F67-2DED-9336F4008D4C}"/>
              </a:ext>
            </a:extLst>
          </p:cNvPr>
          <p:cNvSpPr txBox="1"/>
          <p:nvPr/>
        </p:nvSpPr>
        <p:spPr>
          <a:xfrm>
            <a:off x="6734632" y="5491670"/>
            <a:ext cx="4243735"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workshop certificate of completion</a:t>
            </a:r>
          </a:p>
        </p:txBody>
      </p:sp>
      <p:pic>
        <p:nvPicPr>
          <p:cNvPr id="28" name="bullet02">
            <a:extLst>
              <a:ext uri="{FF2B5EF4-FFF2-40B4-BE49-F238E27FC236}">
                <a16:creationId xmlns:a16="http://schemas.microsoft.com/office/drawing/2014/main" id="{060FA157-BF24-3B7D-550A-D5DB2179D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794" y="5651382"/>
            <a:ext cx="117692" cy="122400"/>
          </a:xfrm>
          <a:prstGeom prst="rect">
            <a:avLst/>
          </a:prstGeom>
        </p:spPr>
      </p:pic>
      <p:sp>
        <p:nvSpPr>
          <p:cNvPr id="29" name="bulletText2">
            <a:extLst>
              <a:ext uri="{FF2B5EF4-FFF2-40B4-BE49-F238E27FC236}">
                <a16:creationId xmlns:a16="http://schemas.microsoft.com/office/drawing/2014/main" id="{9111B329-258E-48C7-88FB-E9B2E9EEE886}"/>
              </a:ext>
            </a:extLst>
          </p:cNvPr>
          <p:cNvSpPr txBox="1"/>
          <p:nvPr/>
        </p:nvSpPr>
        <p:spPr>
          <a:xfrm>
            <a:off x="1237993" y="3084152"/>
            <a:ext cx="45287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paper questionnaires</a:t>
            </a:r>
          </a:p>
        </p:txBody>
      </p:sp>
      <p:sp>
        <p:nvSpPr>
          <p:cNvPr id="30" name="bulletText2">
            <a:extLst>
              <a:ext uri="{FF2B5EF4-FFF2-40B4-BE49-F238E27FC236}">
                <a16:creationId xmlns:a16="http://schemas.microsoft.com/office/drawing/2014/main" id="{DDDF783B-81D2-0046-F25C-54451499144F}"/>
              </a:ext>
            </a:extLst>
          </p:cNvPr>
          <p:cNvSpPr txBox="1"/>
          <p:nvPr/>
        </p:nvSpPr>
        <p:spPr>
          <a:xfrm>
            <a:off x="1237993" y="5453628"/>
            <a:ext cx="397163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reference manual for facilitators and participants</a:t>
            </a:r>
          </a:p>
        </p:txBody>
      </p:sp>
      <p:pic>
        <p:nvPicPr>
          <p:cNvPr id="32" name="bullet02">
            <a:extLst>
              <a:ext uri="{FF2B5EF4-FFF2-40B4-BE49-F238E27FC236}">
                <a16:creationId xmlns:a16="http://schemas.microsoft.com/office/drawing/2014/main" id="{6A146024-9257-E032-B910-7FF60A4E32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560" y="4624587"/>
            <a:ext cx="117692" cy="122400"/>
          </a:xfrm>
          <a:prstGeom prst="rect">
            <a:avLst/>
          </a:prstGeom>
        </p:spPr>
      </p:pic>
      <p:pic>
        <p:nvPicPr>
          <p:cNvPr id="33" name="bullet02">
            <a:extLst>
              <a:ext uri="{FF2B5EF4-FFF2-40B4-BE49-F238E27FC236}">
                <a16:creationId xmlns:a16="http://schemas.microsoft.com/office/drawing/2014/main" id="{BD7AEEA4-914F-9AEB-1637-AF618CAB3A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560" y="5631069"/>
            <a:ext cx="117692" cy="122400"/>
          </a:xfrm>
          <a:prstGeom prst="rect">
            <a:avLst/>
          </a:prstGeom>
        </p:spPr>
      </p:pic>
      <p:grpSp>
        <p:nvGrpSpPr>
          <p:cNvPr id="35" name="header">
            <a:extLst>
              <a:ext uri="{FF2B5EF4-FFF2-40B4-BE49-F238E27FC236}">
                <a16:creationId xmlns:a16="http://schemas.microsoft.com/office/drawing/2014/main" id="{CBAA2CAF-6088-45F9-81E2-7FD4E95B3A3C}"/>
              </a:ext>
            </a:extLst>
          </p:cNvPr>
          <p:cNvGrpSpPr/>
          <p:nvPr/>
        </p:nvGrpSpPr>
        <p:grpSpPr>
          <a:xfrm>
            <a:off x="-1235" y="-815"/>
            <a:ext cx="10754959" cy="611122"/>
            <a:chOff x="-1235" y="-815"/>
            <a:chExt cx="10754959" cy="611122"/>
          </a:xfrm>
        </p:grpSpPr>
        <p:sp>
          <p:nvSpPr>
            <p:cNvPr id="36" name="TextBox 35">
              <a:extLst>
                <a:ext uri="{FF2B5EF4-FFF2-40B4-BE49-F238E27FC236}">
                  <a16:creationId xmlns:a16="http://schemas.microsoft.com/office/drawing/2014/main" id="{1EEF5647-EBA3-4EE5-AFC9-1329352C47E4}"/>
                </a:ext>
              </a:extLst>
            </p:cNvPr>
            <p:cNvSpPr txBox="1"/>
            <p:nvPr/>
          </p:nvSpPr>
          <p:spPr>
            <a:xfrm>
              <a:off x="734149" y="21482"/>
              <a:ext cx="10019575" cy="584775"/>
            </a:xfrm>
            <a:prstGeom prst="rect">
              <a:avLst/>
            </a:prstGeom>
            <a:noFill/>
          </p:spPr>
          <p:txBody>
            <a:bodyPr wrap="square">
              <a:spAutoFit/>
            </a:bodyPr>
            <a:lstStyle/>
            <a:p>
              <a:r>
                <a:rPr lang="en-GB" sz="3200" dirty="0">
                  <a:solidFill>
                    <a:srgbClr val="595959"/>
                  </a:solidFill>
                </a:rPr>
                <a:t>3. Prepare a training plan: securing resources</a:t>
              </a:r>
            </a:p>
          </p:txBody>
        </p:sp>
        <p:pic>
          <p:nvPicPr>
            <p:cNvPr id="37" name="Picture 36">
              <a:extLst>
                <a:ext uri="{FF2B5EF4-FFF2-40B4-BE49-F238E27FC236}">
                  <a16:creationId xmlns:a16="http://schemas.microsoft.com/office/drawing/2014/main" id="{998BF04B-3777-45AA-B4A9-E4ADB1DE5F0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Tree>
    <p:custDataLst>
      <p:tags r:id="rId1"/>
    </p:custDataLst>
    <p:extLst>
      <p:ext uri="{BB962C8B-B14F-4D97-AF65-F5344CB8AC3E}">
        <p14:creationId xmlns:p14="http://schemas.microsoft.com/office/powerpoint/2010/main" val="30984133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500"/>
                            </p:stCondLst>
                            <p:childTnLst>
                              <p:par>
                                <p:cTn id="21" presetID="3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 calcmode="lin" valueType="num">
                                      <p:cBhvr>
                                        <p:cTn id="25" dur="500" fill="hold"/>
                                        <p:tgtEl>
                                          <p:spTgt spid="10"/>
                                        </p:tgtEl>
                                        <p:attrNameLst>
                                          <p:attrName>style.rotation</p:attrName>
                                        </p:attrNameLst>
                                      </p:cBhvr>
                                      <p:tavLst>
                                        <p:tav tm="0">
                                          <p:val>
                                            <p:fltVal val="90"/>
                                          </p:val>
                                        </p:tav>
                                        <p:tav tm="100000">
                                          <p:val>
                                            <p:fltVal val="0"/>
                                          </p:val>
                                        </p:tav>
                                      </p:tavLst>
                                    </p:anim>
                                    <p:animEffect transition="in" filter="fade">
                                      <p:cBhvr>
                                        <p:cTn id="26" dur="500"/>
                                        <p:tgtEl>
                                          <p:spTgt spid="1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 calcmode="lin" valueType="num">
                                      <p:cBhvr>
                                        <p:cTn id="37" dur="500" fill="hold"/>
                                        <p:tgtEl>
                                          <p:spTgt spid="11"/>
                                        </p:tgtEl>
                                        <p:attrNameLst>
                                          <p:attrName>style.rotation</p:attrName>
                                        </p:attrNameLst>
                                      </p:cBhvr>
                                      <p:tavLst>
                                        <p:tav tm="0">
                                          <p:val>
                                            <p:fltVal val="90"/>
                                          </p:val>
                                        </p:tav>
                                        <p:tav tm="100000">
                                          <p:val>
                                            <p:fltVal val="0"/>
                                          </p:val>
                                        </p:tav>
                                      </p:tavLst>
                                    </p:anim>
                                    <p:animEffect transition="in" filter="fade">
                                      <p:cBhvr>
                                        <p:cTn id="38" dur="500"/>
                                        <p:tgtEl>
                                          <p:spTgt spid="1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fltVal val="0"/>
                                          </p:val>
                                        </p:tav>
                                        <p:tav tm="100000">
                                          <p:val>
                                            <p:strVal val="#ppt_h"/>
                                          </p:val>
                                        </p:tav>
                                      </p:tavLst>
                                    </p:anim>
                                    <p:anim calcmode="lin" valueType="num">
                                      <p:cBhvr>
                                        <p:cTn id="49" dur="500" fill="hold"/>
                                        <p:tgtEl>
                                          <p:spTgt spid="17"/>
                                        </p:tgtEl>
                                        <p:attrNameLst>
                                          <p:attrName>style.rotation</p:attrName>
                                        </p:attrNameLst>
                                      </p:cBhvr>
                                      <p:tavLst>
                                        <p:tav tm="0">
                                          <p:val>
                                            <p:fltVal val="90"/>
                                          </p:val>
                                        </p:tav>
                                        <p:tav tm="100000">
                                          <p:val>
                                            <p:fltVal val="0"/>
                                          </p:val>
                                        </p:tav>
                                      </p:tavLst>
                                    </p:anim>
                                    <p:animEffect transition="in" filter="fade">
                                      <p:cBhvr>
                                        <p:cTn id="50" dur="500"/>
                                        <p:tgtEl>
                                          <p:spTgt spid="17"/>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p:cTn id="59" dur="500" fill="hold"/>
                                        <p:tgtEl>
                                          <p:spTgt spid="32"/>
                                        </p:tgtEl>
                                        <p:attrNameLst>
                                          <p:attrName>ppt_w</p:attrName>
                                        </p:attrNameLst>
                                      </p:cBhvr>
                                      <p:tavLst>
                                        <p:tav tm="0">
                                          <p:val>
                                            <p:fltVal val="0"/>
                                          </p:val>
                                        </p:tav>
                                        <p:tav tm="100000">
                                          <p:val>
                                            <p:strVal val="#ppt_w"/>
                                          </p:val>
                                        </p:tav>
                                      </p:tavLst>
                                    </p:anim>
                                    <p:anim calcmode="lin" valueType="num">
                                      <p:cBhvr>
                                        <p:cTn id="60" dur="500" fill="hold"/>
                                        <p:tgtEl>
                                          <p:spTgt spid="32"/>
                                        </p:tgtEl>
                                        <p:attrNameLst>
                                          <p:attrName>ppt_h</p:attrName>
                                        </p:attrNameLst>
                                      </p:cBhvr>
                                      <p:tavLst>
                                        <p:tav tm="0">
                                          <p:val>
                                            <p:fltVal val="0"/>
                                          </p:val>
                                        </p:tav>
                                        <p:tav tm="100000">
                                          <p:val>
                                            <p:strVal val="#ppt_h"/>
                                          </p:val>
                                        </p:tav>
                                      </p:tavLst>
                                    </p:anim>
                                    <p:anim calcmode="lin" valueType="num">
                                      <p:cBhvr>
                                        <p:cTn id="61" dur="500" fill="hold"/>
                                        <p:tgtEl>
                                          <p:spTgt spid="32"/>
                                        </p:tgtEl>
                                        <p:attrNameLst>
                                          <p:attrName>style.rotation</p:attrName>
                                        </p:attrNameLst>
                                      </p:cBhvr>
                                      <p:tavLst>
                                        <p:tav tm="0">
                                          <p:val>
                                            <p:fltVal val="90"/>
                                          </p:val>
                                        </p:tav>
                                        <p:tav tm="100000">
                                          <p:val>
                                            <p:fltVal val="0"/>
                                          </p:val>
                                        </p:tav>
                                      </p:tavLst>
                                    </p:anim>
                                    <p:animEffect transition="in" filter="fade">
                                      <p:cBhvr>
                                        <p:cTn id="62" dur="500"/>
                                        <p:tgtEl>
                                          <p:spTgt spid="32"/>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nodeType="click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p:cTn id="71" dur="500" fill="hold"/>
                                        <p:tgtEl>
                                          <p:spTgt spid="33"/>
                                        </p:tgtEl>
                                        <p:attrNameLst>
                                          <p:attrName>ppt_w</p:attrName>
                                        </p:attrNameLst>
                                      </p:cBhvr>
                                      <p:tavLst>
                                        <p:tav tm="0">
                                          <p:val>
                                            <p:fltVal val="0"/>
                                          </p:val>
                                        </p:tav>
                                        <p:tav tm="100000">
                                          <p:val>
                                            <p:strVal val="#ppt_w"/>
                                          </p:val>
                                        </p:tav>
                                      </p:tavLst>
                                    </p:anim>
                                    <p:anim calcmode="lin" valueType="num">
                                      <p:cBhvr>
                                        <p:cTn id="72" dur="500" fill="hold"/>
                                        <p:tgtEl>
                                          <p:spTgt spid="33"/>
                                        </p:tgtEl>
                                        <p:attrNameLst>
                                          <p:attrName>ppt_h</p:attrName>
                                        </p:attrNameLst>
                                      </p:cBhvr>
                                      <p:tavLst>
                                        <p:tav tm="0">
                                          <p:val>
                                            <p:fltVal val="0"/>
                                          </p:val>
                                        </p:tav>
                                        <p:tav tm="100000">
                                          <p:val>
                                            <p:strVal val="#ppt_h"/>
                                          </p:val>
                                        </p:tav>
                                      </p:tavLst>
                                    </p:anim>
                                    <p:anim calcmode="lin" valueType="num">
                                      <p:cBhvr>
                                        <p:cTn id="73" dur="500" fill="hold"/>
                                        <p:tgtEl>
                                          <p:spTgt spid="33"/>
                                        </p:tgtEl>
                                        <p:attrNameLst>
                                          <p:attrName>style.rotation</p:attrName>
                                        </p:attrNameLst>
                                      </p:cBhvr>
                                      <p:tavLst>
                                        <p:tav tm="0">
                                          <p:val>
                                            <p:fltVal val="90"/>
                                          </p:val>
                                        </p:tav>
                                        <p:tav tm="100000">
                                          <p:val>
                                            <p:fltVal val="0"/>
                                          </p:val>
                                        </p:tav>
                                      </p:tavLst>
                                    </p:anim>
                                    <p:animEffect transition="in" filter="fade">
                                      <p:cBhvr>
                                        <p:cTn id="74" dur="500"/>
                                        <p:tgtEl>
                                          <p:spTgt spid="33"/>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wipe(left)">
                                      <p:cBhvr>
                                        <p:cTn id="83" dur="500"/>
                                        <p:tgtEl>
                                          <p:spTgt spid="4"/>
                                        </p:tgtEl>
                                      </p:cBhvr>
                                    </p:animEffect>
                                  </p:childTnLst>
                                </p:cTn>
                              </p:par>
                            </p:childTnLst>
                          </p:cTn>
                        </p:par>
                        <p:par>
                          <p:cTn id="84" fill="hold">
                            <p:stCondLst>
                              <p:cond delay="500"/>
                            </p:stCondLst>
                            <p:childTnLst>
                              <p:par>
                                <p:cTn id="85" presetID="31" presetClass="entr" presetSubtype="0" fill="hold" nodeType="after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p:cTn id="87" dur="500" fill="hold"/>
                                        <p:tgtEl>
                                          <p:spTgt spid="14"/>
                                        </p:tgtEl>
                                        <p:attrNameLst>
                                          <p:attrName>ppt_w</p:attrName>
                                        </p:attrNameLst>
                                      </p:cBhvr>
                                      <p:tavLst>
                                        <p:tav tm="0">
                                          <p:val>
                                            <p:fltVal val="0"/>
                                          </p:val>
                                        </p:tav>
                                        <p:tav tm="100000">
                                          <p:val>
                                            <p:strVal val="#ppt_w"/>
                                          </p:val>
                                        </p:tav>
                                      </p:tavLst>
                                    </p:anim>
                                    <p:anim calcmode="lin" valueType="num">
                                      <p:cBhvr>
                                        <p:cTn id="88" dur="500" fill="hold"/>
                                        <p:tgtEl>
                                          <p:spTgt spid="14"/>
                                        </p:tgtEl>
                                        <p:attrNameLst>
                                          <p:attrName>ppt_h</p:attrName>
                                        </p:attrNameLst>
                                      </p:cBhvr>
                                      <p:tavLst>
                                        <p:tav tm="0">
                                          <p:val>
                                            <p:fltVal val="0"/>
                                          </p:val>
                                        </p:tav>
                                        <p:tav tm="100000">
                                          <p:val>
                                            <p:strVal val="#ppt_h"/>
                                          </p:val>
                                        </p:tav>
                                      </p:tavLst>
                                    </p:anim>
                                    <p:anim calcmode="lin" valueType="num">
                                      <p:cBhvr>
                                        <p:cTn id="89" dur="500" fill="hold"/>
                                        <p:tgtEl>
                                          <p:spTgt spid="14"/>
                                        </p:tgtEl>
                                        <p:attrNameLst>
                                          <p:attrName>style.rotation</p:attrName>
                                        </p:attrNameLst>
                                      </p:cBhvr>
                                      <p:tavLst>
                                        <p:tav tm="0">
                                          <p:val>
                                            <p:fltVal val="90"/>
                                          </p:val>
                                        </p:tav>
                                        <p:tav tm="100000">
                                          <p:val>
                                            <p:fltVal val="0"/>
                                          </p:val>
                                        </p:tav>
                                      </p:tavLst>
                                    </p:anim>
                                    <p:animEffect transition="in" filter="fade">
                                      <p:cBhvr>
                                        <p:cTn id="90" dur="500"/>
                                        <p:tgtEl>
                                          <p:spTgt spid="14"/>
                                        </p:tgtEl>
                                      </p:cBhvr>
                                    </p:animEffect>
                                  </p:childTnLst>
                                </p:cTn>
                              </p:par>
                            </p:childTnLst>
                          </p:cTn>
                        </p:par>
                        <p:par>
                          <p:cTn id="91" fill="hold">
                            <p:stCondLst>
                              <p:cond delay="1000"/>
                            </p:stCondLst>
                            <p:childTnLst>
                              <p:par>
                                <p:cTn id="92" presetID="10" presetClass="entr" presetSubtype="0" fill="hold" grpId="0" nodeType="after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fade">
                                      <p:cBhvr>
                                        <p:cTn id="94" dur="500"/>
                                        <p:tgtEl>
                                          <p:spTgt spid="12"/>
                                        </p:tgtEl>
                                      </p:cBhvr>
                                    </p:animEffect>
                                  </p:childTnLst>
                                </p:cTn>
                              </p:par>
                            </p:childTnLst>
                          </p:cTn>
                        </p:par>
                      </p:childTnLst>
                    </p:cTn>
                  </p:par>
                  <p:par>
                    <p:cTn id="95" fill="hold">
                      <p:stCondLst>
                        <p:cond delay="indefinite"/>
                      </p:stCondLst>
                      <p:childTnLst>
                        <p:par>
                          <p:cTn id="96" fill="hold">
                            <p:stCondLst>
                              <p:cond delay="0"/>
                            </p:stCondLst>
                            <p:childTnLst>
                              <p:par>
                                <p:cTn id="97" presetID="31" presetClass="entr" presetSubtype="0" fill="hold" nodeType="clickEffect">
                                  <p:stCondLst>
                                    <p:cond delay="0"/>
                                  </p:stCondLst>
                                  <p:childTnLst>
                                    <p:set>
                                      <p:cBhvr>
                                        <p:cTn id="98" dur="1" fill="hold">
                                          <p:stCondLst>
                                            <p:cond delay="0"/>
                                          </p:stCondLst>
                                        </p:cTn>
                                        <p:tgtEl>
                                          <p:spTgt spid="15"/>
                                        </p:tgtEl>
                                        <p:attrNameLst>
                                          <p:attrName>style.visibility</p:attrName>
                                        </p:attrNameLst>
                                      </p:cBhvr>
                                      <p:to>
                                        <p:strVal val="visible"/>
                                      </p:to>
                                    </p:set>
                                    <p:anim calcmode="lin" valueType="num">
                                      <p:cBhvr>
                                        <p:cTn id="99" dur="500" fill="hold"/>
                                        <p:tgtEl>
                                          <p:spTgt spid="15"/>
                                        </p:tgtEl>
                                        <p:attrNameLst>
                                          <p:attrName>ppt_w</p:attrName>
                                        </p:attrNameLst>
                                      </p:cBhvr>
                                      <p:tavLst>
                                        <p:tav tm="0">
                                          <p:val>
                                            <p:fltVal val="0"/>
                                          </p:val>
                                        </p:tav>
                                        <p:tav tm="100000">
                                          <p:val>
                                            <p:strVal val="#ppt_w"/>
                                          </p:val>
                                        </p:tav>
                                      </p:tavLst>
                                    </p:anim>
                                    <p:anim calcmode="lin" valueType="num">
                                      <p:cBhvr>
                                        <p:cTn id="100" dur="500" fill="hold"/>
                                        <p:tgtEl>
                                          <p:spTgt spid="15"/>
                                        </p:tgtEl>
                                        <p:attrNameLst>
                                          <p:attrName>ppt_h</p:attrName>
                                        </p:attrNameLst>
                                      </p:cBhvr>
                                      <p:tavLst>
                                        <p:tav tm="0">
                                          <p:val>
                                            <p:fltVal val="0"/>
                                          </p:val>
                                        </p:tav>
                                        <p:tav tm="100000">
                                          <p:val>
                                            <p:strVal val="#ppt_h"/>
                                          </p:val>
                                        </p:tav>
                                      </p:tavLst>
                                    </p:anim>
                                    <p:anim calcmode="lin" valueType="num">
                                      <p:cBhvr>
                                        <p:cTn id="101" dur="500" fill="hold"/>
                                        <p:tgtEl>
                                          <p:spTgt spid="15"/>
                                        </p:tgtEl>
                                        <p:attrNameLst>
                                          <p:attrName>style.rotation</p:attrName>
                                        </p:attrNameLst>
                                      </p:cBhvr>
                                      <p:tavLst>
                                        <p:tav tm="0">
                                          <p:val>
                                            <p:fltVal val="90"/>
                                          </p:val>
                                        </p:tav>
                                        <p:tav tm="100000">
                                          <p:val>
                                            <p:fltVal val="0"/>
                                          </p:val>
                                        </p:tav>
                                      </p:tavLst>
                                    </p:anim>
                                    <p:animEffect transition="in" filter="fade">
                                      <p:cBhvr>
                                        <p:cTn id="102" dur="500"/>
                                        <p:tgtEl>
                                          <p:spTgt spid="15"/>
                                        </p:tgtEl>
                                      </p:cBhvr>
                                    </p:animEffec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13"/>
                                        </p:tgtEl>
                                        <p:attrNameLst>
                                          <p:attrName>style.visibility</p:attrName>
                                        </p:attrNameLst>
                                      </p:cBhvr>
                                      <p:to>
                                        <p:strVal val="visible"/>
                                      </p:to>
                                    </p:set>
                                    <p:animEffect transition="in" filter="fade">
                                      <p:cBhvr>
                                        <p:cTn id="106" dur="500"/>
                                        <p:tgtEl>
                                          <p:spTgt spid="13"/>
                                        </p:tgtEl>
                                      </p:cBhvr>
                                    </p:animEffect>
                                  </p:childTnLst>
                                </p:cTn>
                              </p:par>
                            </p:childTnLst>
                          </p:cTn>
                        </p:par>
                      </p:childTnLst>
                    </p:cTn>
                  </p:par>
                  <p:par>
                    <p:cTn id="107" fill="hold">
                      <p:stCondLst>
                        <p:cond delay="indefinite"/>
                      </p:stCondLst>
                      <p:childTnLst>
                        <p:par>
                          <p:cTn id="108" fill="hold">
                            <p:stCondLst>
                              <p:cond delay="0"/>
                            </p:stCondLst>
                            <p:childTnLst>
                              <p:par>
                                <p:cTn id="109" presetID="31" presetClass="entr" presetSubtype="0" fill="hold" nodeType="clickEffect">
                                  <p:stCondLst>
                                    <p:cond delay="0"/>
                                  </p:stCondLst>
                                  <p:childTnLst>
                                    <p:set>
                                      <p:cBhvr>
                                        <p:cTn id="110" dur="1" fill="hold">
                                          <p:stCondLst>
                                            <p:cond delay="0"/>
                                          </p:stCondLst>
                                        </p:cTn>
                                        <p:tgtEl>
                                          <p:spTgt spid="24"/>
                                        </p:tgtEl>
                                        <p:attrNameLst>
                                          <p:attrName>style.visibility</p:attrName>
                                        </p:attrNameLst>
                                      </p:cBhvr>
                                      <p:to>
                                        <p:strVal val="visible"/>
                                      </p:to>
                                    </p:set>
                                    <p:anim calcmode="lin" valueType="num">
                                      <p:cBhvr>
                                        <p:cTn id="111" dur="500" fill="hold"/>
                                        <p:tgtEl>
                                          <p:spTgt spid="24"/>
                                        </p:tgtEl>
                                        <p:attrNameLst>
                                          <p:attrName>ppt_w</p:attrName>
                                        </p:attrNameLst>
                                      </p:cBhvr>
                                      <p:tavLst>
                                        <p:tav tm="0">
                                          <p:val>
                                            <p:fltVal val="0"/>
                                          </p:val>
                                        </p:tav>
                                        <p:tav tm="100000">
                                          <p:val>
                                            <p:strVal val="#ppt_w"/>
                                          </p:val>
                                        </p:tav>
                                      </p:tavLst>
                                    </p:anim>
                                    <p:anim calcmode="lin" valueType="num">
                                      <p:cBhvr>
                                        <p:cTn id="112" dur="500" fill="hold"/>
                                        <p:tgtEl>
                                          <p:spTgt spid="24"/>
                                        </p:tgtEl>
                                        <p:attrNameLst>
                                          <p:attrName>ppt_h</p:attrName>
                                        </p:attrNameLst>
                                      </p:cBhvr>
                                      <p:tavLst>
                                        <p:tav tm="0">
                                          <p:val>
                                            <p:fltVal val="0"/>
                                          </p:val>
                                        </p:tav>
                                        <p:tav tm="100000">
                                          <p:val>
                                            <p:strVal val="#ppt_h"/>
                                          </p:val>
                                        </p:tav>
                                      </p:tavLst>
                                    </p:anim>
                                    <p:anim calcmode="lin" valueType="num">
                                      <p:cBhvr>
                                        <p:cTn id="113" dur="500" fill="hold"/>
                                        <p:tgtEl>
                                          <p:spTgt spid="24"/>
                                        </p:tgtEl>
                                        <p:attrNameLst>
                                          <p:attrName>style.rotation</p:attrName>
                                        </p:attrNameLst>
                                      </p:cBhvr>
                                      <p:tavLst>
                                        <p:tav tm="0">
                                          <p:val>
                                            <p:fltVal val="90"/>
                                          </p:val>
                                        </p:tav>
                                        <p:tav tm="100000">
                                          <p:val>
                                            <p:fltVal val="0"/>
                                          </p:val>
                                        </p:tav>
                                      </p:tavLst>
                                    </p:anim>
                                    <p:animEffect transition="in" filter="fade">
                                      <p:cBhvr>
                                        <p:cTn id="114" dur="500"/>
                                        <p:tgtEl>
                                          <p:spTgt spid="24"/>
                                        </p:tgtEl>
                                      </p:cBhvr>
                                    </p:animEffect>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23"/>
                                        </p:tgtEl>
                                        <p:attrNameLst>
                                          <p:attrName>style.visibility</p:attrName>
                                        </p:attrNameLst>
                                      </p:cBhvr>
                                      <p:to>
                                        <p:strVal val="visible"/>
                                      </p:to>
                                    </p:set>
                                    <p:animEffect transition="in" filter="fade">
                                      <p:cBhvr>
                                        <p:cTn id="118" dur="500"/>
                                        <p:tgtEl>
                                          <p:spTgt spid="23"/>
                                        </p:tgtEl>
                                      </p:cBhvr>
                                    </p:animEffect>
                                  </p:childTnLst>
                                </p:cTn>
                              </p:par>
                            </p:childTnLst>
                          </p:cTn>
                        </p:par>
                      </p:childTnLst>
                    </p:cTn>
                  </p:par>
                  <p:par>
                    <p:cTn id="119" fill="hold">
                      <p:stCondLst>
                        <p:cond delay="indefinite"/>
                      </p:stCondLst>
                      <p:childTnLst>
                        <p:par>
                          <p:cTn id="120" fill="hold">
                            <p:stCondLst>
                              <p:cond delay="0"/>
                            </p:stCondLst>
                            <p:childTnLst>
                              <p:par>
                                <p:cTn id="121" presetID="31" presetClass="entr" presetSubtype="0" fill="hold" nodeType="clickEffect">
                                  <p:stCondLst>
                                    <p:cond delay="0"/>
                                  </p:stCondLst>
                                  <p:childTnLst>
                                    <p:set>
                                      <p:cBhvr>
                                        <p:cTn id="122" dur="1" fill="hold">
                                          <p:stCondLst>
                                            <p:cond delay="0"/>
                                          </p:stCondLst>
                                        </p:cTn>
                                        <p:tgtEl>
                                          <p:spTgt spid="26"/>
                                        </p:tgtEl>
                                        <p:attrNameLst>
                                          <p:attrName>style.visibility</p:attrName>
                                        </p:attrNameLst>
                                      </p:cBhvr>
                                      <p:to>
                                        <p:strVal val="visible"/>
                                      </p:to>
                                    </p:set>
                                    <p:anim calcmode="lin" valueType="num">
                                      <p:cBhvr>
                                        <p:cTn id="123" dur="500" fill="hold"/>
                                        <p:tgtEl>
                                          <p:spTgt spid="26"/>
                                        </p:tgtEl>
                                        <p:attrNameLst>
                                          <p:attrName>ppt_w</p:attrName>
                                        </p:attrNameLst>
                                      </p:cBhvr>
                                      <p:tavLst>
                                        <p:tav tm="0">
                                          <p:val>
                                            <p:fltVal val="0"/>
                                          </p:val>
                                        </p:tav>
                                        <p:tav tm="100000">
                                          <p:val>
                                            <p:strVal val="#ppt_w"/>
                                          </p:val>
                                        </p:tav>
                                      </p:tavLst>
                                    </p:anim>
                                    <p:anim calcmode="lin" valueType="num">
                                      <p:cBhvr>
                                        <p:cTn id="124" dur="500" fill="hold"/>
                                        <p:tgtEl>
                                          <p:spTgt spid="26"/>
                                        </p:tgtEl>
                                        <p:attrNameLst>
                                          <p:attrName>ppt_h</p:attrName>
                                        </p:attrNameLst>
                                      </p:cBhvr>
                                      <p:tavLst>
                                        <p:tav tm="0">
                                          <p:val>
                                            <p:fltVal val="0"/>
                                          </p:val>
                                        </p:tav>
                                        <p:tav tm="100000">
                                          <p:val>
                                            <p:strVal val="#ppt_h"/>
                                          </p:val>
                                        </p:tav>
                                      </p:tavLst>
                                    </p:anim>
                                    <p:anim calcmode="lin" valueType="num">
                                      <p:cBhvr>
                                        <p:cTn id="125" dur="500" fill="hold"/>
                                        <p:tgtEl>
                                          <p:spTgt spid="26"/>
                                        </p:tgtEl>
                                        <p:attrNameLst>
                                          <p:attrName>style.rotation</p:attrName>
                                        </p:attrNameLst>
                                      </p:cBhvr>
                                      <p:tavLst>
                                        <p:tav tm="0">
                                          <p:val>
                                            <p:fltVal val="90"/>
                                          </p:val>
                                        </p:tav>
                                        <p:tav tm="100000">
                                          <p:val>
                                            <p:fltVal val="0"/>
                                          </p:val>
                                        </p:tav>
                                      </p:tavLst>
                                    </p:anim>
                                    <p:animEffect transition="in" filter="fade">
                                      <p:cBhvr>
                                        <p:cTn id="126" dur="500"/>
                                        <p:tgtEl>
                                          <p:spTgt spid="26"/>
                                        </p:tgtEl>
                                      </p:cBhvr>
                                    </p:animEffect>
                                  </p:childTnLst>
                                </p:cTn>
                              </p:par>
                            </p:childTnLst>
                          </p:cTn>
                        </p:par>
                        <p:par>
                          <p:cTn id="127" fill="hold">
                            <p:stCondLst>
                              <p:cond delay="500"/>
                            </p:stCondLst>
                            <p:childTnLst>
                              <p:par>
                                <p:cTn id="128" presetID="10" presetClass="entr" presetSubtype="0" fill="hold" grpId="0" nodeType="afterEffect">
                                  <p:stCondLst>
                                    <p:cond delay="0"/>
                                  </p:stCondLst>
                                  <p:childTnLst>
                                    <p:set>
                                      <p:cBhvr>
                                        <p:cTn id="129" dur="1" fill="hold">
                                          <p:stCondLst>
                                            <p:cond delay="0"/>
                                          </p:stCondLst>
                                        </p:cTn>
                                        <p:tgtEl>
                                          <p:spTgt spid="25"/>
                                        </p:tgtEl>
                                        <p:attrNameLst>
                                          <p:attrName>style.visibility</p:attrName>
                                        </p:attrNameLst>
                                      </p:cBhvr>
                                      <p:to>
                                        <p:strVal val="visible"/>
                                      </p:to>
                                    </p:set>
                                    <p:animEffect transition="in" filter="fade">
                                      <p:cBhvr>
                                        <p:cTn id="130" dur="500"/>
                                        <p:tgtEl>
                                          <p:spTgt spid="25"/>
                                        </p:tgtEl>
                                      </p:cBhvr>
                                    </p:animEffect>
                                  </p:childTnLst>
                                </p:cTn>
                              </p:par>
                            </p:childTnLst>
                          </p:cTn>
                        </p:par>
                      </p:childTnLst>
                    </p:cTn>
                  </p:par>
                  <p:par>
                    <p:cTn id="131" fill="hold">
                      <p:stCondLst>
                        <p:cond delay="indefinite"/>
                      </p:stCondLst>
                      <p:childTnLst>
                        <p:par>
                          <p:cTn id="132" fill="hold">
                            <p:stCondLst>
                              <p:cond delay="0"/>
                            </p:stCondLst>
                            <p:childTnLst>
                              <p:par>
                                <p:cTn id="133" presetID="31" presetClass="entr" presetSubtype="0" fill="hold" nodeType="clickEffect">
                                  <p:stCondLst>
                                    <p:cond delay="0"/>
                                  </p:stCondLst>
                                  <p:childTnLst>
                                    <p:set>
                                      <p:cBhvr>
                                        <p:cTn id="134" dur="1" fill="hold">
                                          <p:stCondLst>
                                            <p:cond delay="0"/>
                                          </p:stCondLst>
                                        </p:cTn>
                                        <p:tgtEl>
                                          <p:spTgt spid="28"/>
                                        </p:tgtEl>
                                        <p:attrNameLst>
                                          <p:attrName>style.visibility</p:attrName>
                                        </p:attrNameLst>
                                      </p:cBhvr>
                                      <p:to>
                                        <p:strVal val="visible"/>
                                      </p:to>
                                    </p:set>
                                    <p:anim calcmode="lin" valueType="num">
                                      <p:cBhvr>
                                        <p:cTn id="135" dur="500" fill="hold"/>
                                        <p:tgtEl>
                                          <p:spTgt spid="28"/>
                                        </p:tgtEl>
                                        <p:attrNameLst>
                                          <p:attrName>ppt_w</p:attrName>
                                        </p:attrNameLst>
                                      </p:cBhvr>
                                      <p:tavLst>
                                        <p:tav tm="0">
                                          <p:val>
                                            <p:fltVal val="0"/>
                                          </p:val>
                                        </p:tav>
                                        <p:tav tm="100000">
                                          <p:val>
                                            <p:strVal val="#ppt_w"/>
                                          </p:val>
                                        </p:tav>
                                      </p:tavLst>
                                    </p:anim>
                                    <p:anim calcmode="lin" valueType="num">
                                      <p:cBhvr>
                                        <p:cTn id="136" dur="500" fill="hold"/>
                                        <p:tgtEl>
                                          <p:spTgt spid="28"/>
                                        </p:tgtEl>
                                        <p:attrNameLst>
                                          <p:attrName>ppt_h</p:attrName>
                                        </p:attrNameLst>
                                      </p:cBhvr>
                                      <p:tavLst>
                                        <p:tav tm="0">
                                          <p:val>
                                            <p:fltVal val="0"/>
                                          </p:val>
                                        </p:tav>
                                        <p:tav tm="100000">
                                          <p:val>
                                            <p:strVal val="#ppt_h"/>
                                          </p:val>
                                        </p:tav>
                                      </p:tavLst>
                                    </p:anim>
                                    <p:anim calcmode="lin" valueType="num">
                                      <p:cBhvr>
                                        <p:cTn id="137" dur="500" fill="hold"/>
                                        <p:tgtEl>
                                          <p:spTgt spid="28"/>
                                        </p:tgtEl>
                                        <p:attrNameLst>
                                          <p:attrName>style.rotation</p:attrName>
                                        </p:attrNameLst>
                                      </p:cBhvr>
                                      <p:tavLst>
                                        <p:tav tm="0">
                                          <p:val>
                                            <p:fltVal val="90"/>
                                          </p:val>
                                        </p:tav>
                                        <p:tav tm="100000">
                                          <p:val>
                                            <p:fltVal val="0"/>
                                          </p:val>
                                        </p:tav>
                                      </p:tavLst>
                                    </p:anim>
                                    <p:animEffect transition="in" filter="fade">
                                      <p:cBhvr>
                                        <p:cTn id="138" dur="500"/>
                                        <p:tgtEl>
                                          <p:spTgt spid="28"/>
                                        </p:tgtEl>
                                      </p:cBhvr>
                                    </p:animEffect>
                                  </p:childTnLst>
                                </p:cTn>
                              </p:par>
                            </p:childTnLst>
                          </p:cTn>
                        </p:par>
                        <p:par>
                          <p:cTn id="139" fill="hold">
                            <p:stCondLst>
                              <p:cond delay="500"/>
                            </p:stCondLst>
                            <p:childTnLst>
                              <p:par>
                                <p:cTn id="140" presetID="10" presetClass="entr" presetSubtype="0" fill="hold" grpId="0" nodeType="afterEffect">
                                  <p:stCondLst>
                                    <p:cond delay="0"/>
                                  </p:stCondLst>
                                  <p:childTnLst>
                                    <p:set>
                                      <p:cBhvr>
                                        <p:cTn id="141" dur="1" fill="hold">
                                          <p:stCondLst>
                                            <p:cond delay="0"/>
                                          </p:stCondLst>
                                        </p:cTn>
                                        <p:tgtEl>
                                          <p:spTgt spid="27"/>
                                        </p:tgtEl>
                                        <p:attrNameLst>
                                          <p:attrName>style.visibility</p:attrName>
                                        </p:attrNameLst>
                                      </p:cBhvr>
                                      <p:to>
                                        <p:strVal val="visible"/>
                                      </p:to>
                                    </p:set>
                                    <p:animEffect transition="in" filter="fade">
                                      <p:cBhvr>
                                        <p:cTn id="1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animBg="1"/>
      <p:bldP spid="4" grpId="0" animBg="1"/>
      <p:bldP spid="5" grpId="0"/>
      <p:bldP spid="6" grpId="0"/>
      <p:bldP spid="7" grpId="0"/>
      <p:bldP spid="12" grpId="0"/>
      <p:bldP spid="13" grpId="0"/>
      <p:bldP spid="16" grpId="0"/>
      <p:bldP spid="23" grpId="0"/>
      <p:bldP spid="25" grpId="0"/>
      <p:bldP spid="27" grpId="0"/>
      <p:bldP spid="29"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grid1">
            <a:extLst>
              <a:ext uri="{FF2B5EF4-FFF2-40B4-BE49-F238E27FC236}">
                <a16:creationId xmlns:a16="http://schemas.microsoft.com/office/drawing/2014/main" id="{DB5F0BDE-978E-4BB1-AC6B-1D953BDEFEB4}"/>
              </a:ext>
            </a:extLst>
          </p:cNvPr>
          <p:cNvSpPr txBox="1"/>
          <p:nvPr/>
        </p:nvSpPr>
        <p:spPr>
          <a:xfrm>
            <a:off x="616654" y="832127"/>
            <a:ext cx="10949158" cy="110599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34" name="Picture 33">
            <a:extLst>
              <a:ext uri="{FF2B5EF4-FFF2-40B4-BE49-F238E27FC236}">
                <a16:creationId xmlns:a16="http://schemas.microsoft.com/office/drawing/2014/main" id="{2DE34456-67C8-43F6-9C41-886A43F17D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806" y="1112989"/>
            <a:ext cx="819438" cy="549768"/>
          </a:xfrm>
          <a:prstGeom prst="rect">
            <a:avLst/>
          </a:prstGeom>
        </p:spPr>
      </p:pic>
      <p:sp>
        <p:nvSpPr>
          <p:cNvPr id="2" name="grid1">
            <a:extLst>
              <a:ext uri="{FF2B5EF4-FFF2-40B4-BE49-F238E27FC236}">
                <a16:creationId xmlns:a16="http://schemas.microsoft.com/office/drawing/2014/main" id="{3FF95B7C-FC32-54D3-7EA9-9D2633049838}"/>
              </a:ext>
            </a:extLst>
          </p:cNvPr>
          <p:cNvSpPr txBox="1"/>
          <p:nvPr/>
        </p:nvSpPr>
        <p:spPr>
          <a:xfrm>
            <a:off x="611076" y="2159937"/>
            <a:ext cx="5222643" cy="4289471"/>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4" name="grid2">
            <a:extLst>
              <a:ext uri="{FF2B5EF4-FFF2-40B4-BE49-F238E27FC236}">
                <a16:creationId xmlns:a16="http://schemas.microsoft.com/office/drawing/2014/main" id="{52A802AF-6F76-19B9-B184-472417BF3981}"/>
              </a:ext>
            </a:extLst>
          </p:cNvPr>
          <p:cNvSpPr txBox="1"/>
          <p:nvPr/>
        </p:nvSpPr>
        <p:spPr>
          <a:xfrm>
            <a:off x="6055956" y="2183832"/>
            <a:ext cx="5524968" cy="4265576"/>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5" name="Sentence stem">
            <a:extLst>
              <a:ext uri="{FF2B5EF4-FFF2-40B4-BE49-F238E27FC236}">
                <a16:creationId xmlns:a16="http://schemas.microsoft.com/office/drawing/2014/main" id="{17C574F2-5FC3-DC1D-F3A1-3E6AD5035C13}"/>
              </a:ext>
            </a:extLst>
          </p:cNvPr>
          <p:cNvSpPr txBox="1"/>
          <p:nvPr/>
        </p:nvSpPr>
        <p:spPr>
          <a:xfrm>
            <a:off x="1806984" y="1166910"/>
            <a:ext cx="9758828"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a:t>
            </a:r>
            <a:r>
              <a:rPr lang="en-GB" sz="2400" b="1" dirty="0">
                <a:solidFill>
                  <a:schemeClr val="tx1">
                    <a:lumMod val="65000"/>
                    <a:lumOff val="35000"/>
                  </a:schemeClr>
                </a:solidFill>
              </a:rPr>
              <a:t>equipment</a:t>
            </a:r>
            <a:r>
              <a:rPr lang="en-GB" sz="2400" dirty="0">
                <a:solidFill>
                  <a:schemeClr val="tx1">
                    <a:lumMod val="65000"/>
                    <a:lumOff val="35000"/>
                  </a:schemeClr>
                </a:solidFill>
              </a:rPr>
              <a:t> requirements for this kind of workshop include:</a:t>
            </a:r>
          </a:p>
        </p:txBody>
      </p:sp>
      <p:sp>
        <p:nvSpPr>
          <p:cNvPr id="6" name="bulletText1">
            <a:extLst>
              <a:ext uri="{FF2B5EF4-FFF2-40B4-BE49-F238E27FC236}">
                <a16:creationId xmlns:a16="http://schemas.microsoft.com/office/drawing/2014/main" id="{9C5140D6-A78F-2FA3-37A2-2281BE5C77D0}"/>
              </a:ext>
            </a:extLst>
          </p:cNvPr>
          <p:cNvSpPr txBox="1"/>
          <p:nvPr/>
        </p:nvSpPr>
        <p:spPr>
          <a:xfrm>
            <a:off x="1237993" y="2434330"/>
            <a:ext cx="466171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laptop computer for facilitator</a:t>
            </a:r>
          </a:p>
        </p:txBody>
      </p:sp>
      <p:sp>
        <p:nvSpPr>
          <p:cNvPr id="7" name="bulletText2">
            <a:extLst>
              <a:ext uri="{FF2B5EF4-FFF2-40B4-BE49-F238E27FC236}">
                <a16:creationId xmlns:a16="http://schemas.microsoft.com/office/drawing/2014/main" id="{1D78D914-F71B-2D14-94F5-AE9F7B47D5F9}"/>
              </a:ext>
            </a:extLst>
          </p:cNvPr>
          <p:cNvSpPr txBox="1"/>
          <p:nvPr/>
        </p:nvSpPr>
        <p:spPr>
          <a:xfrm>
            <a:off x="1237993" y="4469594"/>
            <a:ext cx="4277592"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microphone for facilitator </a:t>
            </a:r>
            <a:br>
              <a:rPr lang="en-GB" sz="2400" dirty="0">
                <a:solidFill>
                  <a:schemeClr val="tx1">
                    <a:lumMod val="65000"/>
                    <a:lumOff val="35000"/>
                  </a:schemeClr>
                </a:solidFill>
              </a:rPr>
            </a:br>
            <a:r>
              <a:rPr lang="en-GB" sz="2400" dirty="0">
                <a:solidFill>
                  <a:schemeClr val="tx1">
                    <a:lumMod val="65000"/>
                    <a:lumOff val="35000"/>
                  </a:schemeClr>
                </a:solidFill>
              </a:rPr>
              <a:t>(and, if possible, for each participant table)</a:t>
            </a:r>
          </a:p>
        </p:txBody>
      </p:sp>
      <p:pic>
        <p:nvPicPr>
          <p:cNvPr id="10" name="bullet01">
            <a:extLst>
              <a:ext uri="{FF2B5EF4-FFF2-40B4-BE49-F238E27FC236}">
                <a16:creationId xmlns:a16="http://schemas.microsoft.com/office/drawing/2014/main" id="{CBDCB8E3-9E04-AB33-2829-C25EE1AC1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560" y="2582505"/>
            <a:ext cx="117692" cy="122400"/>
          </a:xfrm>
          <a:prstGeom prst="rect">
            <a:avLst/>
          </a:prstGeom>
        </p:spPr>
      </p:pic>
      <p:pic>
        <p:nvPicPr>
          <p:cNvPr id="11" name="bullet02">
            <a:extLst>
              <a:ext uri="{FF2B5EF4-FFF2-40B4-BE49-F238E27FC236}">
                <a16:creationId xmlns:a16="http://schemas.microsoft.com/office/drawing/2014/main" id="{261B7CCA-7FCC-9765-4A88-3C201F16DD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560" y="3233169"/>
            <a:ext cx="117692" cy="122400"/>
          </a:xfrm>
          <a:prstGeom prst="rect">
            <a:avLst/>
          </a:prstGeom>
        </p:spPr>
      </p:pic>
      <p:sp>
        <p:nvSpPr>
          <p:cNvPr id="13" name="bulletText2">
            <a:extLst>
              <a:ext uri="{FF2B5EF4-FFF2-40B4-BE49-F238E27FC236}">
                <a16:creationId xmlns:a16="http://schemas.microsoft.com/office/drawing/2014/main" id="{D36D2CA5-EA3A-379E-BC36-829D69B0BC68}"/>
              </a:ext>
            </a:extLst>
          </p:cNvPr>
          <p:cNvSpPr txBox="1"/>
          <p:nvPr/>
        </p:nvSpPr>
        <p:spPr>
          <a:xfrm>
            <a:off x="6734632" y="2462084"/>
            <a:ext cx="45287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wireless internet connection</a:t>
            </a:r>
          </a:p>
        </p:txBody>
      </p:sp>
      <p:pic>
        <p:nvPicPr>
          <p:cNvPr id="15" name="bullet02">
            <a:extLst>
              <a:ext uri="{FF2B5EF4-FFF2-40B4-BE49-F238E27FC236}">
                <a16:creationId xmlns:a16="http://schemas.microsoft.com/office/drawing/2014/main" id="{C173D334-69F3-C17A-BA3E-28FEDA7F76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794" y="2607434"/>
            <a:ext cx="117692" cy="122400"/>
          </a:xfrm>
          <a:prstGeom prst="rect">
            <a:avLst/>
          </a:prstGeom>
        </p:spPr>
      </p:pic>
      <p:sp>
        <p:nvSpPr>
          <p:cNvPr id="16" name="bulletText2">
            <a:extLst>
              <a:ext uri="{FF2B5EF4-FFF2-40B4-BE49-F238E27FC236}">
                <a16:creationId xmlns:a16="http://schemas.microsoft.com/office/drawing/2014/main" id="{4E6C05A7-DC34-CBE7-1450-DC722E5C38FC}"/>
              </a:ext>
            </a:extLst>
          </p:cNvPr>
          <p:cNvSpPr txBox="1"/>
          <p:nvPr/>
        </p:nvSpPr>
        <p:spPr>
          <a:xfrm>
            <a:off x="1237993" y="3776873"/>
            <a:ext cx="4277592"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extension cables and adaptors</a:t>
            </a:r>
          </a:p>
        </p:txBody>
      </p:sp>
      <p:pic>
        <p:nvPicPr>
          <p:cNvPr id="17" name="bullet02">
            <a:extLst>
              <a:ext uri="{FF2B5EF4-FFF2-40B4-BE49-F238E27FC236}">
                <a16:creationId xmlns:a16="http://schemas.microsoft.com/office/drawing/2014/main" id="{D8856DAA-AA1F-1C26-391E-25260171E0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560" y="3933189"/>
            <a:ext cx="117692" cy="122400"/>
          </a:xfrm>
          <a:prstGeom prst="rect">
            <a:avLst/>
          </a:prstGeom>
        </p:spPr>
      </p:pic>
      <p:sp>
        <p:nvSpPr>
          <p:cNvPr id="23" name="bulletText2">
            <a:extLst>
              <a:ext uri="{FF2B5EF4-FFF2-40B4-BE49-F238E27FC236}">
                <a16:creationId xmlns:a16="http://schemas.microsoft.com/office/drawing/2014/main" id="{F24CC1E2-FD8F-8D9E-144B-F560D2BB9BD6}"/>
              </a:ext>
            </a:extLst>
          </p:cNvPr>
          <p:cNvSpPr txBox="1"/>
          <p:nvPr/>
        </p:nvSpPr>
        <p:spPr>
          <a:xfrm>
            <a:off x="6734632" y="3152523"/>
            <a:ext cx="452872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laptop computer or tablet for each participant</a:t>
            </a:r>
          </a:p>
        </p:txBody>
      </p:sp>
      <p:pic>
        <p:nvPicPr>
          <p:cNvPr id="24" name="bullet02">
            <a:extLst>
              <a:ext uri="{FF2B5EF4-FFF2-40B4-BE49-F238E27FC236}">
                <a16:creationId xmlns:a16="http://schemas.microsoft.com/office/drawing/2014/main" id="{EAF31108-A7B5-0738-9C33-3DE1BF348A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794" y="3284683"/>
            <a:ext cx="117692" cy="122400"/>
          </a:xfrm>
          <a:prstGeom prst="rect">
            <a:avLst/>
          </a:prstGeom>
        </p:spPr>
      </p:pic>
      <p:sp>
        <p:nvSpPr>
          <p:cNvPr id="25" name="bulletText2">
            <a:extLst>
              <a:ext uri="{FF2B5EF4-FFF2-40B4-BE49-F238E27FC236}">
                <a16:creationId xmlns:a16="http://schemas.microsoft.com/office/drawing/2014/main" id="{A965F348-B94C-244C-9B77-7641EC7201DE}"/>
              </a:ext>
            </a:extLst>
          </p:cNvPr>
          <p:cNvSpPr txBox="1"/>
          <p:nvPr/>
        </p:nvSpPr>
        <p:spPr>
          <a:xfrm>
            <a:off x="6734632" y="4188555"/>
            <a:ext cx="4661717"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tablet with country-adapted HHFA </a:t>
            </a:r>
            <a:r>
              <a:rPr lang="en-GB" sz="2400" dirty="0" err="1">
                <a:solidFill>
                  <a:schemeClr val="tx1">
                    <a:lumMod val="65000"/>
                    <a:lumOff val="35000"/>
                  </a:schemeClr>
                </a:solidFill>
              </a:rPr>
              <a:t>CSPro</a:t>
            </a:r>
            <a:r>
              <a:rPr lang="en-GB" sz="2400" dirty="0">
                <a:solidFill>
                  <a:schemeClr val="tx1">
                    <a:lumMod val="65000"/>
                    <a:lumOff val="35000"/>
                  </a:schemeClr>
                </a:solidFill>
              </a:rPr>
              <a:t> application</a:t>
            </a:r>
          </a:p>
        </p:txBody>
      </p:sp>
      <p:pic>
        <p:nvPicPr>
          <p:cNvPr id="26" name="bullet02">
            <a:extLst>
              <a:ext uri="{FF2B5EF4-FFF2-40B4-BE49-F238E27FC236}">
                <a16:creationId xmlns:a16="http://schemas.microsoft.com/office/drawing/2014/main" id="{28725832-0CFD-E11A-AEDF-C66840C8BC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794" y="4341356"/>
            <a:ext cx="117692" cy="122400"/>
          </a:xfrm>
          <a:prstGeom prst="rect">
            <a:avLst/>
          </a:prstGeom>
        </p:spPr>
      </p:pic>
      <p:sp>
        <p:nvSpPr>
          <p:cNvPr id="27" name="bulletText2">
            <a:extLst>
              <a:ext uri="{FF2B5EF4-FFF2-40B4-BE49-F238E27FC236}">
                <a16:creationId xmlns:a16="http://schemas.microsoft.com/office/drawing/2014/main" id="{EFD5B5BE-F1A4-7F67-2DED-9336F4008D4C}"/>
              </a:ext>
            </a:extLst>
          </p:cNvPr>
          <p:cNvSpPr txBox="1"/>
          <p:nvPr/>
        </p:nvSpPr>
        <p:spPr>
          <a:xfrm>
            <a:off x="6734632" y="5230992"/>
            <a:ext cx="4243735"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USB drives/Dropbox folder with final paper country-adapted HHFA questionnaire </a:t>
            </a:r>
          </a:p>
        </p:txBody>
      </p:sp>
      <p:pic>
        <p:nvPicPr>
          <p:cNvPr id="28" name="bullet02">
            <a:extLst>
              <a:ext uri="{FF2B5EF4-FFF2-40B4-BE49-F238E27FC236}">
                <a16:creationId xmlns:a16="http://schemas.microsoft.com/office/drawing/2014/main" id="{060FA157-BF24-3B7D-550A-D5DB2179D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794" y="5390704"/>
            <a:ext cx="117692" cy="122400"/>
          </a:xfrm>
          <a:prstGeom prst="rect">
            <a:avLst/>
          </a:prstGeom>
        </p:spPr>
      </p:pic>
      <p:sp>
        <p:nvSpPr>
          <p:cNvPr id="29" name="bulletText2">
            <a:extLst>
              <a:ext uri="{FF2B5EF4-FFF2-40B4-BE49-F238E27FC236}">
                <a16:creationId xmlns:a16="http://schemas.microsoft.com/office/drawing/2014/main" id="{9111B329-258E-48C7-88FB-E9B2E9EEE886}"/>
              </a:ext>
            </a:extLst>
          </p:cNvPr>
          <p:cNvSpPr txBox="1"/>
          <p:nvPr/>
        </p:nvSpPr>
        <p:spPr>
          <a:xfrm>
            <a:off x="1237993" y="3084152"/>
            <a:ext cx="45287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projector and a screen</a:t>
            </a:r>
          </a:p>
        </p:txBody>
      </p:sp>
      <p:sp>
        <p:nvSpPr>
          <p:cNvPr id="30" name="bulletText2">
            <a:extLst>
              <a:ext uri="{FF2B5EF4-FFF2-40B4-BE49-F238E27FC236}">
                <a16:creationId xmlns:a16="http://schemas.microsoft.com/office/drawing/2014/main" id="{DDDF783B-81D2-0046-F25C-54451499144F}"/>
              </a:ext>
            </a:extLst>
          </p:cNvPr>
          <p:cNvSpPr txBox="1"/>
          <p:nvPr/>
        </p:nvSpPr>
        <p:spPr>
          <a:xfrm>
            <a:off x="1237993" y="5840296"/>
            <a:ext cx="397163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laser pointer</a:t>
            </a:r>
          </a:p>
        </p:txBody>
      </p:sp>
      <p:pic>
        <p:nvPicPr>
          <p:cNvPr id="32" name="bullet02">
            <a:extLst>
              <a:ext uri="{FF2B5EF4-FFF2-40B4-BE49-F238E27FC236}">
                <a16:creationId xmlns:a16="http://schemas.microsoft.com/office/drawing/2014/main" id="{6A146024-9257-E032-B910-7FF60A4E32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560" y="4624587"/>
            <a:ext cx="117692" cy="122400"/>
          </a:xfrm>
          <a:prstGeom prst="rect">
            <a:avLst/>
          </a:prstGeom>
        </p:spPr>
      </p:pic>
      <p:pic>
        <p:nvPicPr>
          <p:cNvPr id="33" name="bullet02">
            <a:extLst>
              <a:ext uri="{FF2B5EF4-FFF2-40B4-BE49-F238E27FC236}">
                <a16:creationId xmlns:a16="http://schemas.microsoft.com/office/drawing/2014/main" id="{BD7AEEA4-914F-9AEB-1637-AF618CAB3A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560" y="5975533"/>
            <a:ext cx="117692" cy="122400"/>
          </a:xfrm>
          <a:prstGeom prst="rect">
            <a:avLst/>
          </a:prstGeom>
        </p:spPr>
      </p:pic>
      <p:grpSp>
        <p:nvGrpSpPr>
          <p:cNvPr id="35" name="header">
            <a:extLst>
              <a:ext uri="{FF2B5EF4-FFF2-40B4-BE49-F238E27FC236}">
                <a16:creationId xmlns:a16="http://schemas.microsoft.com/office/drawing/2014/main" id="{699553F2-C25F-470D-A372-3BDCD3C1A7BF}"/>
              </a:ext>
            </a:extLst>
          </p:cNvPr>
          <p:cNvGrpSpPr/>
          <p:nvPr/>
        </p:nvGrpSpPr>
        <p:grpSpPr>
          <a:xfrm>
            <a:off x="-1235" y="-815"/>
            <a:ext cx="10754959" cy="611122"/>
            <a:chOff x="-1235" y="-815"/>
            <a:chExt cx="10754959" cy="611122"/>
          </a:xfrm>
        </p:grpSpPr>
        <p:sp>
          <p:nvSpPr>
            <p:cNvPr id="36" name="TextBox 35">
              <a:extLst>
                <a:ext uri="{FF2B5EF4-FFF2-40B4-BE49-F238E27FC236}">
                  <a16:creationId xmlns:a16="http://schemas.microsoft.com/office/drawing/2014/main" id="{B79CBDCE-F294-4C3B-A424-48CB3C945151}"/>
                </a:ext>
              </a:extLst>
            </p:cNvPr>
            <p:cNvSpPr txBox="1"/>
            <p:nvPr/>
          </p:nvSpPr>
          <p:spPr>
            <a:xfrm>
              <a:off x="734149" y="21482"/>
              <a:ext cx="10019575" cy="584775"/>
            </a:xfrm>
            <a:prstGeom prst="rect">
              <a:avLst/>
            </a:prstGeom>
            <a:noFill/>
          </p:spPr>
          <p:txBody>
            <a:bodyPr wrap="square">
              <a:spAutoFit/>
            </a:bodyPr>
            <a:lstStyle/>
            <a:p>
              <a:r>
                <a:rPr lang="en-GB" sz="3200" dirty="0">
                  <a:solidFill>
                    <a:srgbClr val="595959"/>
                  </a:solidFill>
                </a:rPr>
                <a:t>3. Prepare a training plan: securing resources</a:t>
              </a:r>
            </a:p>
          </p:txBody>
        </p:sp>
        <p:pic>
          <p:nvPicPr>
            <p:cNvPr id="37" name="Picture 36">
              <a:extLst>
                <a:ext uri="{FF2B5EF4-FFF2-40B4-BE49-F238E27FC236}">
                  <a16:creationId xmlns:a16="http://schemas.microsoft.com/office/drawing/2014/main" id="{1D680305-BB55-4E36-89B4-7EFA54233F9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Tree>
    <p:custDataLst>
      <p:tags r:id="rId1"/>
    </p:custDataLst>
    <p:extLst>
      <p:ext uri="{BB962C8B-B14F-4D97-AF65-F5344CB8AC3E}">
        <p14:creationId xmlns:p14="http://schemas.microsoft.com/office/powerpoint/2010/main" val="37685069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500"/>
                            </p:stCondLst>
                            <p:childTnLst>
                              <p:par>
                                <p:cTn id="21" presetID="3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 calcmode="lin" valueType="num">
                                      <p:cBhvr>
                                        <p:cTn id="25" dur="500" fill="hold"/>
                                        <p:tgtEl>
                                          <p:spTgt spid="10"/>
                                        </p:tgtEl>
                                        <p:attrNameLst>
                                          <p:attrName>style.rotation</p:attrName>
                                        </p:attrNameLst>
                                      </p:cBhvr>
                                      <p:tavLst>
                                        <p:tav tm="0">
                                          <p:val>
                                            <p:fltVal val="90"/>
                                          </p:val>
                                        </p:tav>
                                        <p:tav tm="100000">
                                          <p:val>
                                            <p:fltVal val="0"/>
                                          </p:val>
                                        </p:tav>
                                      </p:tavLst>
                                    </p:anim>
                                    <p:animEffect transition="in" filter="fade">
                                      <p:cBhvr>
                                        <p:cTn id="26" dur="500"/>
                                        <p:tgtEl>
                                          <p:spTgt spid="10"/>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 calcmode="lin" valueType="num">
                                      <p:cBhvr>
                                        <p:cTn id="37" dur="500" fill="hold"/>
                                        <p:tgtEl>
                                          <p:spTgt spid="11"/>
                                        </p:tgtEl>
                                        <p:attrNameLst>
                                          <p:attrName>style.rotation</p:attrName>
                                        </p:attrNameLst>
                                      </p:cBhvr>
                                      <p:tavLst>
                                        <p:tav tm="0">
                                          <p:val>
                                            <p:fltVal val="90"/>
                                          </p:val>
                                        </p:tav>
                                        <p:tav tm="100000">
                                          <p:val>
                                            <p:fltVal val="0"/>
                                          </p:val>
                                        </p:tav>
                                      </p:tavLst>
                                    </p:anim>
                                    <p:animEffect transition="in" filter="fade">
                                      <p:cBhvr>
                                        <p:cTn id="38" dur="500"/>
                                        <p:tgtEl>
                                          <p:spTgt spid="1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fltVal val="0"/>
                                          </p:val>
                                        </p:tav>
                                        <p:tav tm="100000">
                                          <p:val>
                                            <p:strVal val="#ppt_h"/>
                                          </p:val>
                                        </p:tav>
                                      </p:tavLst>
                                    </p:anim>
                                    <p:anim calcmode="lin" valueType="num">
                                      <p:cBhvr>
                                        <p:cTn id="49" dur="500" fill="hold"/>
                                        <p:tgtEl>
                                          <p:spTgt spid="17"/>
                                        </p:tgtEl>
                                        <p:attrNameLst>
                                          <p:attrName>style.rotation</p:attrName>
                                        </p:attrNameLst>
                                      </p:cBhvr>
                                      <p:tavLst>
                                        <p:tav tm="0">
                                          <p:val>
                                            <p:fltVal val="90"/>
                                          </p:val>
                                        </p:tav>
                                        <p:tav tm="100000">
                                          <p:val>
                                            <p:fltVal val="0"/>
                                          </p:val>
                                        </p:tav>
                                      </p:tavLst>
                                    </p:anim>
                                    <p:animEffect transition="in" filter="fade">
                                      <p:cBhvr>
                                        <p:cTn id="50" dur="500"/>
                                        <p:tgtEl>
                                          <p:spTgt spid="17"/>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p:cTn id="59" dur="500" fill="hold"/>
                                        <p:tgtEl>
                                          <p:spTgt spid="32"/>
                                        </p:tgtEl>
                                        <p:attrNameLst>
                                          <p:attrName>ppt_w</p:attrName>
                                        </p:attrNameLst>
                                      </p:cBhvr>
                                      <p:tavLst>
                                        <p:tav tm="0">
                                          <p:val>
                                            <p:fltVal val="0"/>
                                          </p:val>
                                        </p:tav>
                                        <p:tav tm="100000">
                                          <p:val>
                                            <p:strVal val="#ppt_w"/>
                                          </p:val>
                                        </p:tav>
                                      </p:tavLst>
                                    </p:anim>
                                    <p:anim calcmode="lin" valueType="num">
                                      <p:cBhvr>
                                        <p:cTn id="60" dur="500" fill="hold"/>
                                        <p:tgtEl>
                                          <p:spTgt spid="32"/>
                                        </p:tgtEl>
                                        <p:attrNameLst>
                                          <p:attrName>ppt_h</p:attrName>
                                        </p:attrNameLst>
                                      </p:cBhvr>
                                      <p:tavLst>
                                        <p:tav tm="0">
                                          <p:val>
                                            <p:fltVal val="0"/>
                                          </p:val>
                                        </p:tav>
                                        <p:tav tm="100000">
                                          <p:val>
                                            <p:strVal val="#ppt_h"/>
                                          </p:val>
                                        </p:tav>
                                      </p:tavLst>
                                    </p:anim>
                                    <p:anim calcmode="lin" valueType="num">
                                      <p:cBhvr>
                                        <p:cTn id="61" dur="500" fill="hold"/>
                                        <p:tgtEl>
                                          <p:spTgt spid="32"/>
                                        </p:tgtEl>
                                        <p:attrNameLst>
                                          <p:attrName>style.rotation</p:attrName>
                                        </p:attrNameLst>
                                      </p:cBhvr>
                                      <p:tavLst>
                                        <p:tav tm="0">
                                          <p:val>
                                            <p:fltVal val="90"/>
                                          </p:val>
                                        </p:tav>
                                        <p:tav tm="100000">
                                          <p:val>
                                            <p:fltVal val="0"/>
                                          </p:val>
                                        </p:tav>
                                      </p:tavLst>
                                    </p:anim>
                                    <p:animEffect transition="in" filter="fade">
                                      <p:cBhvr>
                                        <p:cTn id="62" dur="500"/>
                                        <p:tgtEl>
                                          <p:spTgt spid="32"/>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nodeType="click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p:cTn id="71" dur="500" fill="hold"/>
                                        <p:tgtEl>
                                          <p:spTgt spid="33"/>
                                        </p:tgtEl>
                                        <p:attrNameLst>
                                          <p:attrName>ppt_w</p:attrName>
                                        </p:attrNameLst>
                                      </p:cBhvr>
                                      <p:tavLst>
                                        <p:tav tm="0">
                                          <p:val>
                                            <p:fltVal val="0"/>
                                          </p:val>
                                        </p:tav>
                                        <p:tav tm="100000">
                                          <p:val>
                                            <p:strVal val="#ppt_w"/>
                                          </p:val>
                                        </p:tav>
                                      </p:tavLst>
                                    </p:anim>
                                    <p:anim calcmode="lin" valueType="num">
                                      <p:cBhvr>
                                        <p:cTn id="72" dur="500" fill="hold"/>
                                        <p:tgtEl>
                                          <p:spTgt spid="33"/>
                                        </p:tgtEl>
                                        <p:attrNameLst>
                                          <p:attrName>ppt_h</p:attrName>
                                        </p:attrNameLst>
                                      </p:cBhvr>
                                      <p:tavLst>
                                        <p:tav tm="0">
                                          <p:val>
                                            <p:fltVal val="0"/>
                                          </p:val>
                                        </p:tav>
                                        <p:tav tm="100000">
                                          <p:val>
                                            <p:strVal val="#ppt_h"/>
                                          </p:val>
                                        </p:tav>
                                      </p:tavLst>
                                    </p:anim>
                                    <p:anim calcmode="lin" valueType="num">
                                      <p:cBhvr>
                                        <p:cTn id="73" dur="500" fill="hold"/>
                                        <p:tgtEl>
                                          <p:spTgt spid="33"/>
                                        </p:tgtEl>
                                        <p:attrNameLst>
                                          <p:attrName>style.rotation</p:attrName>
                                        </p:attrNameLst>
                                      </p:cBhvr>
                                      <p:tavLst>
                                        <p:tav tm="0">
                                          <p:val>
                                            <p:fltVal val="90"/>
                                          </p:val>
                                        </p:tav>
                                        <p:tav tm="100000">
                                          <p:val>
                                            <p:fltVal val="0"/>
                                          </p:val>
                                        </p:tav>
                                      </p:tavLst>
                                    </p:anim>
                                    <p:animEffect transition="in" filter="fade">
                                      <p:cBhvr>
                                        <p:cTn id="74" dur="500"/>
                                        <p:tgtEl>
                                          <p:spTgt spid="33"/>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wipe(left)">
                                      <p:cBhvr>
                                        <p:cTn id="83" dur="500"/>
                                        <p:tgtEl>
                                          <p:spTgt spid="4"/>
                                        </p:tgtEl>
                                      </p:cBhvr>
                                    </p:animEffect>
                                  </p:childTnLst>
                                </p:cTn>
                              </p:par>
                            </p:childTnLst>
                          </p:cTn>
                        </p:par>
                        <p:par>
                          <p:cTn id="84" fill="hold">
                            <p:stCondLst>
                              <p:cond delay="500"/>
                            </p:stCondLst>
                            <p:childTnLst>
                              <p:par>
                                <p:cTn id="85" presetID="31" presetClass="entr" presetSubtype="0" fill="hold" nodeType="after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p:cTn id="87" dur="500" fill="hold"/>
                                        <p:tgtEl>
                                          <p:spTgt spid="15"/>
                                        </p:tgtEl>
                                        <p:attrNameLst>
                                          <p:attrName>ppt_w</p:attrName>
                                        </p:attrNameLst>
                                      </p:cBhvr>
                                      <p:tavLst>
                                        <p:tav tm="0">
                                          <p:val>
                                            <p:fltVal val="0"/>
                                          </p:val>
                                        </p:tav>
                                        <p:tav tm="100000">
                                          <p:val>
                                            <p:strVal val="#ppt_w"/>
                                          </p:val>
                                        </p:tav>
                                      </p:tavLst>
                                    </p:anim>
                                    <p:anim calcmode="lin" valueType="num">
                                      <p:cBhvr>
                                        <p:cTn id="88" dur="500" fill="hold"/>
                                        <p:tgtEl>
                                          <p:spTgt spid="15"/>
                                        </p:tgtEl>
                                        <p:attrNameLst>
                                          <p:attrName>ppt_h</p:attrName>
                                        </p:attrNameLst>
                                      </p:cBhvr>
                                      <p:tavLst>
                                        <p:tav tm="0">
                                          <p:val>
                                            <p:fltVal val="0"/>
                                          </p:val>
                                        </p:tav>
                                        <p:tav tm="100000">
                                          <p:val>
                                            <p:strVal val="#ppt_h"/>
                                          </p:val>
                                        </p:tav>
                                      </p:tavLst>
                                    </p:anim>
                                    <p:anim calcmode="lin" valueType="num">
                                      <p:cBhvr>
                                        <p:cTn id="89" dur="500" fill="hold"/>
                                        <p:tgtEl>
                                          <p:spTgt spid="15"/>
                                        </p:tgtEl>
                                        <p:attrNameLst>
                                          <p:attrName>style.rotation</p:attrName>
                                        </p:attrNameLst>
                                      </p:cBhvr>
                                      <p:tavLst>
                                        <p:tav tm="0">
                                          <p:val>
                                            <p:fltVal val="90"/>
                                          </p:val>
                                        </p:tav>
                                        <p:tav tm="100000">
                                          <p:val>
                                            <p:fltVal val="0"/>
                                          </p:val>
                                        </p:tav>
                                      </p:tavLst>
                                    </p:anim>
                                    <p:animEffect transition="in" filter="fade">
                                      <p:cBhvr>
                                        <p:cTn id="90" dur="500"/>
                                        <p:tgtEl>
                                          <p:spTgt spid="15"/>
                                        </p:tgtEl>
                                      </p:cBhvr>
                                    </p:animEffect>
                                  </p:childTnLst>
                                </p:cTn>
                              </p:par>
                            </p:childTnLst>
                          </p:cTn>
                        </p:par>
                        <p:par>
                          <p:cTn id="91" fill="hold">
                            <p:stCondLst>
                              <p:cond delay="1000"/>
                            </p:stCondLst>
                            <p:childTnLst>
                              <p:par>
                                <p:cTn id="92" presetID="10" presetClass="entr" presetSubtype="0" fill="hold" grpId="0" nodeType="afterEffect">
                                  <p:stCondLst>
                                    <p:cond delay="0"/>
                                  </p:stCondLst>
                                  <p:childTnLst>
                                    <p:set>
                                      <p:cBhvr>
                                        <p:cTn id="93" dur="1" fill="hold">
                                          <p:stCondLst>
                                            <p:cond delay="0"/>
                                          </p:stCondLst>
                                        </p:cTn>
                                        <p:tgtEl>
                                          <p:spTgt spid="13"/>
                                        </p:tgtEl>
                                        <p:attrNameLst>
                                          <p:attrName>style.visibility</p:attrName>
                                        </p:attrNameLst>
                                      </p:cBhvr>
                                      <p:to>
                                        <p:strVal val="visible"/>
                                      </p:to>
                                    </p:set>
                                    <p:animEffect transition="in" filter="fade">
                                      <p:cBhvr>
                                        <p:cTn id="94" dur="500"/>
                                        <p:tgtEl>
                                          <p:spTgt spid="13"/>
                                        </p:tgtEl>
                                      </p:cBhvr>
                                    </p:animEffect>
                                  </p:childTnLst>
                                </p:cTn>
                              </p:par>
                            </p:childTnLst>
                          </p:cTn>
                        </p:par>
                      </p:childTnLst>
                    </p:cTn>
                  </p:par>
                  <p:par>
                    <p:cTn id="95" fill="hold">
                      <p:stCondLst>
                        <p:cond delay="indefinite"/>
                      </p:stCondLst>
                      <p:childTnLst>
                        <p:par>
                          <p:cTn id="96" fill="hold">
                            <p:stCondLst>
                              <p:cond delay="0"/>
                            </p:stCondLst>
                            <p:childTnLst>
                              <p:par>
                                <p:cTn id="97" presetID="31" presetClass="entr" presetSubtype="0" fill="hold" nodeType="click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p:cTn id="99" dur="500" fill="hold"/>
                                        <p:tgtEl>
                                          <p:spTgt spid="24"/>
                                        </p:tgtEl>
                                        <p:attrNameLst>
                                          <p:attrName>ppt_w</p:attrName>
                                        </p:attrNameLst>
                                      </p:cBhvr>
                                      <p:tavLst>
                                        <p:tav tm="0">
                                          <p:val>
                                            <p:fltVal val="0"/>
                                          </p:val>
                                        </p:tav>
                                        <p:tav tm="100000">
                                          <p:val>
                                            <p:strVal val="#ppt_w"/>
                                          </p:val>
                                        </p:tav>
                                      </p:tavLst>
                                    </p:anim>
                                    <p:anim calcmode="lin" valueType="num">
                                      <p:cBhvr>
                                        <p:cTn id="100" dur="500" fill="hold"/>
                                        <p:tgtEl>
                                          <p:spTgt spid="24"/>
                                        </p:tgtEl>
                                        <p:attrNameLst>
                                          <p:attrName>ppt_h</p:attrName>
                                        </p:attrNameLst>
                                      </p:cBhvr>
                                      <p:tavLst>
                                        <p:tav tm="0">
                                          <p:val>
                                            <p:fltVal val="0"/>
                                          </p:val>
                                        </p:tav>
                                        <p:tav tm="100000">
                                          <p:val>
                                            <p:strVal val="#ppt_h"/>
                                          </p:val>
                                        </p:tav>
                                      </p:tavLst>
                                    </p:anim>
                                    <p:anim calcmode="lin" valueType="num">
                                      <p:cBhvr>
                                        <p:cTn id="101" dur="500" fill="hold"/>
                                        <p:tgtEl>
                                          <p:spTgt spid="24"/>
                                        </p:tgtEl>
                                        <p:attrNameLst>
                                          <p:attrName>style.rotation</p:attrName>
                                        </p:attrNameLst>
                                      </p:cBhvr>
                                      <p:tavLst>
                                        <p:tav tm="0">
                                          <p:val>
                                            <p:fltVal val="90"/>
                                          </p:val>
                                        </p:tav>
                                        <p:tav tm="100000">
                                          <p:val>
                                            <p:fltVal val="0"/>
                                          </p:val>
                                        </p:tav>
                                      </p:tavLst>
                                    </p:anim>
                                    <p:animEffect transition="in" filter="fade">
                                      <p:cBhvr>
                                        <p:cTn id="102" dur="500"/>
                                        <p:tgtEl>
                                          <p:spTgt spid="24"/>
                                        </p:tgtEl>
                                      </p:cBhvr>
                                    </p:animEffec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fade">
                                      <p:cBhvr>
                                        <p:cTn id="106" dur="500"/>
                                        <p:tgtEl>
                                          <p:spTgt spid="23"/>
                                        </p:tgtEl>
                                      </p:cBhvr>
                                    </p:animEffect>
                                  </p:childTnLst>
                                </p:cTn>
                              </p:par>
                            </p:childTnLst>
                          </p:cTn>
                        </p:par>
                      </p:childTnLst>
                    </p:cTn>
                  </p:par>
                  <p:par>
                    <p:cTn id="107" fill="hold">
                      <p:stCondLst>
                        <p:cond delay="indefinite"/>
                      </p:stCondLst>
                      <p:childTnLst>
                        <p:par>
                          <p:cTn id="108" fill="hold">
                            <p:stCondLst>
                              <p:cond delay="0"/>
                            </p:stCondLst>
                            <p:childTnLst>
                              <p:par>
                                <p:cTn id="109" presetID="31" presetClass="entr" presetSubtype="0" fill="hold" nodeType="clickEffect">
                                  <p:stCondLst>
                                    <p:cond delay="0"/>
                                  </p:stCondLst>
                                  <p:childTnLst>
                                    <p:set>
                                      <p:cBhvr>
                                        <p:cTn id="110" dur="1" fill="hold">
                                          <p:stCondLst>
                                            <p:cond delay="0"/>
                                          </p:stCondLst>
                                        </p:cTn>
                                        <p:tgtEl>
                                          <p:spTgt spid="26"/>
                                        </p:tgtEl>
                                        <p:attrNameLst>
                                          <p:attrName>style.visibility</p:attrName>
                                        </p:attrNameLst>
                                      </p:cBhvr>
                                      <p:to>
                                        <p:strVal val="visible"/>
                                      </p:to>
                                    </p:set>
                                    <p:anim calcmode="lin" valueType="num">
                                      <p:cBhvr>
                                        <p:cTn id="111" dur="500" fill="hold"/>
                                        <p:tgtEl>
                                          <p:spTgt spid="26"/>
                                        </p:tgtEl>
                                        <p:attrNameLst>
                                          <p:attrName>ppt_w</p:attrName>
                                        </p:attrNameLst>
                                      </p:cBhvr>
                                      <p:tavLst>
                                        <p:tav tm="0">
                                          <p:val>
                                            <p:fltVal val="0"/>
                                          </p:val>
                                        </p:tav>
                                        <p:tav tm="100000">
                                          <p:val>
                                            <p:strVal val="#ppt_w"/>
                                          </p:val>
                                        </p:tav>
                                      </p:tavLst>
                                    </p:anim>
                                    <p:anim calcmode="lin" valueType="num">
                                      <p:cBhvr>
                                        <p:cTn id="112" dur="500" fill="hold"/>
                                        <p:tgtEl>
                                          <p:spTgt spid="26"/>
                                        </p:tgtEl>
                                        <p:attrNameLst>
                                          <p:attrName>ppt_h</p:attrName>
                                        </p:attrNameLst>
                                      </p:cBhvr>
                                      <p:tavLst>
                                        <p:tav tm="0">
                                          <p:val>
                                            <p:fltVal val="0"/>
                                          </p:val>
                                        </p:tav>
                                        <p:tav tm="100000">
                                          <p:val>
                                            <p:strVal val="#ppt_h"/>
                                          </p:val>
                                        </p:tav>
                                      </p:tavLst>
                                    </p:anim>
                                    <p:anim calcmode="lin" valueType="num">
                                      <p:cBhvr>
                                        <p:cTn id="113" dur="500" fill="hold"/>
                                        <p:tgtEl>
                                          <p:spTgt spid="26"/>
                                        </p:tgtEl>
                                        <p:attrNameLst>
                                          <p:attrName>style.rotation</p:attrName>
                                        </p:attrNameLst>
                                      </p:cBhvr>
                                      <p:tavLst>
                                        <p:tav tm="0">
                                          <p:val>
                                            <p:fltVal val="90"/>
                                          </p:val>
                                        </p:tav>
                                        <p:tav tm="100000">
                                          <p:val>
                                            <p:fltVal val="0"/>
                                          </p:val>
                                        </p:tav>
                                      </p:tavLst>
                                    </p:anim>
                                    <p:animEffect transition="in" filter="fade">
                                      <p:cBhvr>
                                        <p:cTn id="114" dur="500"/>
                                        <p:tgtEl>
                                          <p:spTgt spid="26"/>
                                        </p:tgtEl>
                                      </p:cBhvr>
                                    </p:animEffect>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25"/>
                                        </p:tgtEl>
                                        <p:attrNameLst>
                                          <p:attrName>style.visibility</p:attrName>
                                        </p:attrNameLst>
                                      </p:cBhvr>
                                      <p:to>
                                        <p:strVal val="visible"/>
                                      </p:to>
                                    </p:set>
                                    <p:animEffect transition="in" filter="fade">
                                      <p:cBhvr>
                                        <p:cTn id="118" dur="500"/>
                                        <p:tgtEl>
                                          <p:spTgt spid="25"/>
                                        </p:tgtEl>
                                      </p:cBhvr>
                                    </p:animEffect>
                                  </p:childTnLst>
                                </p:cTn>
                              </p:par>
                            </p:childTnLst>
                          </p:cTn>
                        </p:par>
                      </p:childTnLst>
                    </p:cTn>
                  </p:par>
                  <p:par>
                    <p:cTn id="119" fill="hold">
                      <p:stCondLst>
                        <p:cond delay="indefinite"/>
                      </p:stCondLst>
                      <p:childTnLst>
                        <p:par>
                          <p:cTn id="120" fill="hold">
                            <p:stCondLst>
                              <p:cond delay="0"/>
                            </p:stCondLst>
                            <p:childTnLst>
                              <p:par>
                                <p:cTn id="121" presetID="31" presetClass="entr" presetSubtype="0" fill="hold" nodeType="clickEffect">
                                  <p:stCondLst>
                                    <p:cond delay="0"/>
                                  </p:stCondLst>
                                  <p:childTnLst>
                                    <p:set>
                                      <p:cBhvr>
                                        <p:cTn id="122" dur="1" fill="hold">
                                          <p:stCondLst>
                                            <p:cond delay="0"/>
                                          </p:stCondLst>
                                        </p:cTn>
                                        <p:tgtEl>
                                          <p:spTgt spid="28"/>
                                        </p:tgtEl>
                                        <p:attrNameLst>
                                          <p:attrName>style.visibility</p:attrName>
                                        </p:attrNameLst>
                                      </p:cBhvr>
                                      <p:to>
                                        <p:strVal val="visible"/>
                                      </p:to>
                                    </p:set>
                                    <p:anim calcmode="lin" valueType="num">
                                      <p:cBhvr>
                                        <p:cTn id="123" dur="500" fill="hold"/>
                                        <p:tgtEl>
                                          <p:spTgt spid="28"/>
                                        </p:tgtEl>
                                        <p:attrNameLst>
                                          <p:attrName>ppt_w</p:attrName>
                                        </p:attrNameLst>
                                      </p:cBhvr>
                                      <p:tavLst>
                                        <p:tav tm="0">
                                          <p:val>
                                            <p:fltVal val="0"/>
                                          </p:val>
                                        </p:tav>
                                        <p:tav tm="100000">
                                          <p:val>
                                            <p:strVal val="#ppt_w"/>
                                          </p:val>
                                        </p:tav>
                                      </p:tavLst>
                                    </p:anim>
                                    <p:anim calcmode="lin" valueType="num">
                                      <p:cBhvr>
                                        <p:cTn id="124" dur="500" fill="hold"/>
                                        <p:tgtEl>
                                          <p:spTgt spid="28"/>
                                        </p:tgtEl>
                                        <p:attrNameLst>
                                          <p:attrName>ppt_h</p:attrName>
                                        </p:attrNameLst>
                                      </p:cBhvr>
                                      <p:tavLst>
                                        <p:tav tm="0">
                                          <p:val>
                                            <p:fltVal val="0"/>
                                          </p:val>
                                        </p:tav>
                                        <p:tav tm="100000">
                                          <p:val>
                                            <p:strVal val="#ppt_h"/>
                                          </p:val>
                                        </p:tav>
                                      </p:tavLst>
                                    </p:anim>
                                    <p:anim calcmode="lin" valueType="num">
                                      <p:cBhvr>
                                        <p:cTn id="125" dur="500" fill="hold"/>
                                        <p:tgtEl>
                                          <p:spTgt spid="28"/>
                                        </p:tgtEl>
                                        <p:attrNameLst>
                                          <p:attrName>style.rotation</p:attrName>
                                        </p:attrNameLst>
                                      </p:cBhvr>
                                      <p:tavLst>
                                        <p:tav tm="0">
                                          <p:val>
                                            <p:fltVal val="90"/>
                                          </p:val>
                                        </p:tav>
                                        <p:tav tm="100000">
                                          <p:val>
                                            <p:fltVal val="0"/>
                                          </p:val>
                                        </p:tav>
                                      </p:tavLst>
                                    </p:anim>
                                    <p:animEffect transition="in" filter="fade">
                                      <p:cBhvr>
                                        <p:cTn id="126" dur="500"/>
                                        <p:tgtEl>
                                          <p:spTgt spid="28"/>
                                        </p:tgtEl>
                                      </p:cBhvr>
                                    </p:animEffect>
                                  </p:childTnLst>
                                </p:cTn>
                              </p:par>
                            </p:childTnLst>
                          </p:cTn>
                        </p:par>
                        <p:par>
                          <p:cTn id="127" fill="hold">
                            <p:stCondLst>
                              <p:cond delay="500"/>
                            </p:stCondLst>
                            <p:childTnLst>
                              <p:par>
                                <p:cTn id="128" presetID="10" presetClass="entr" presetSubtype="0" fill="hold" grpId="0" nodeType="afterEffect">
                                  <p:stCondLst>
                                    <p:cond delay="0"/>
                                  </p:stCondLst>
                                  <p:childTnLst>
                                    <p:set>
                                      <p:cBhvr>
                                        <p:cTn id="129" dur="1" fill="hold">
                                          <p:stCondLst>
                                            <p:cond delay="0"/>
                                          </p:stCondLst>
                                        </p:cTn>
                                        <p:tgtEl>
                                          <p:spTgt spid="27"/>
                                        </p:tgtEl>
                                        <p:attrNameLst>
                                          <p:attrName>style.visibility</p:attrName>
                                        </p:attrNameLst>
                                      </p:cBhvr>
                                      <p:to>
                                        <p:strVal val="visible"/>
                                      </p:to>
                                    </p:set>
                                    <p:animEffect transition="in" filter="fade">
                                      <p:cBhvr>
                                        <p:cTn id="1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animBg="1"/>
      <p:bldP spid="4" grpId="0" animBg="1"/>
      <p:bldP spid="5" grpId="0"/>
      <p:bldP spid="6" grpId="0"/>
      <p:bldP spid="7" grpId="0"/>
      <p:bldP spid="13" grpId="0"/>
      <p:bldP spid="16" grpId="0"/>
      <p:bldP spid="23" grpId="0"/>
      <p:bldP spid="25" grpId="0"/>
      <p:bldP spid="27" grpId="0"/>
      <p:bldP spid="29" grpId="0"/>
      <p:bldP spid="30"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tkinson Hyperlegible"/>
        <a:ea typeface=""/>
        <a:cs typeface=""/>
      </a:majorFont>
      <a:minorFont>
        <a:latin typeface="Atkinson Hyperlegib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18818</TotalTime>
  <Words>1360</Words>
  <Application>Microsoft Office PowerPoint</Application>
  <PresentationFormat>Widescreen</PresentationFormat>
  <Paragraphs>171</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Symbol</vt:lpstr>
      <vt:lpstr>Atkinson Hyperlegible</vt:lpstr>
      <vt:lpstr>Calibri</vt:lpstr>
      <vt:lpstr>Arial</vt:lpstr>
      <vt:lpstr>Cambria</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HHFA_dc_tot_module8_unit2_en</dc:title>
  <dc:creator>WHO</dc:creator>
  <cp:lastModifiedBy>G Johnson</cp:lastModifiedBy>
  <cp:revision>179</cp:revision>
  <dcterms:created xsi:type="dcterms:W3CDTF">2022-07-29T14:12:36Z</dcterms:created>
  <dcterms:modified xsi:type="dcterms:W3CDTF">2023-02-16T14:36:01Z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49A61451-EF37-459D-B250-D6265FEC33DA</vt:lpwstr>
  </property>
  <property fmtid="{D5CDD505-2E9C-101B-9397-08002B2CF9AE}" pid="3" name="ArticulatePath">
    <vt:lpwstr>skin-v0.2</vt:lpwstr>
  </property>
</Properties>
</file>